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8288000" cy="10287000"/>
  <p:notesSz cx="6858000" cy="9144000"/>
  <p:embeddedFontLst>
    <p:embeddedFont>
      <p:font typeface="Lato Bold" panose="020B0604020202020204" charset="0"/>
      <p:regular r:id="rId11"/>
    </p:embeddedFont>
    <p:embeddedFont>
      <p:font typeface="Fira Sans Bol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Fira Sans Light Bold" panose="020B0604020202020204" charset="0"/>
      <p:regular r:id="rId17"/>
    </p:embeddedFont>
    <p:embeddedFont>
      <p:font typeface="Evolventa Bold" panose="020B0604020202020204" charset="0"/>
      <p:regular r:id="rId18"/>
    </p:embeddedFont>
    <p:embeddedFont>
      <p:font typeface="Arimo Bold Italics" panose="020B0604020202020204" charset="0"/>
      <p:regular r:id="rId19"/>
    </p:embeddedFont>
    <p:embeddedFont>
      <p:font typeface="Fira Sans Bold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-65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8.svg"/><Relationship Id="rId4" Type="http://schemas.openxmlformats.org/officeDocument/2006/relationships/image" Target="../media/image8.png"/><Relationship Id="rId9" Type="http://schemas.openxmlformats.org/officeDocument/2006/relationships/image" Target="../media/image4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6.svg"/><Relationship Id="rId4" Type="http://schemas.openxmlformats.org/officeDocument/2006/relationships/image" Target="../media/image12.png"/><Relationship Id="rId9" Type="http://schemas.openxmlformats.org/officeDocument/2006/relationships/image" Target="../media/image5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2.sv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54.sv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72.sv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12" Type="http://schemas.openxmlformats.org/officeDocument/2006/relationships/image" Target="../media/image27.png"/><Relationship Id="rId17" Type="http://schemas.openxmlformats.org/officeDocument/2006/relationships/image" Target="../media/image76.svg"/><Relationship Id="rId2" Type="http://schemas.openxmlformats.org/officeDocument/2006/relationships/image" Target="../media/image22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70.svg"/><Relationship Id="rId5" Type="http://schemas.openxmlformats.org/officeDocument/2006/relationships/image" Target="../media/image64.svg"/><Relationship Id="rId15" Type="http://schemas.openxmlformats.org/officeDocument/2006/relationships/image" Target="../media/image74.sv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68.sv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80.sv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sv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58681" y="1595014"/>
            <a:ext cx="9370639" cy="7768497"/>
            <a:chOff x="0" y="0"/>
            <a:chExt cx="2159023" cy="17898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59023" cy="1789885"/>
            </a:xfrm>
            <a:custGeom>
              <a:avLst/>
              <a:gdLst/>
              <a:ahLst/>
              <a:cxnLst/>
              <a:rect l="l" t="t" r="r" b="b"/>
              <a:pathLst>
                <a:path w="2159023" h="1789885">
                  <a:moveTo>
                    <a:pt x="0" y="0"/>
                  </a:moveTo>
                  <a:lnTo>
                    <a:pt x="2159023" y="0"/>
                  </a:lnTo>
                  <a:lnTo>
                    <a:pt x="2159023" y="1789885"/>
                  </a:lnTo>
                  <a:lnTo>
                    <a:pt x="0" y="1789885"/>
                  </a:lnTo>
                  <a:close/>
                </a:path>
              </a:pathLst>
            </a:custGeom>
            <a:solidFill>
              <a:srgbClr val="90AC8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4458681" y="3310845"/>
            <a:ext cx="8628491" cy="4253332"/>
            <a:chOff x="0" y="-170815"/>
            <a:chExt cx="11504654" cy="5671110"/>
          </a:xfrm>
        </p:grpSpPr>
        <p:sp>
          <p:nvSpPr>
            <p:cNvPr id="5" name="TextBox 5"/>
            <p:cNvSpPr txBox="1"/>
            <p:nvPr/>
          </p:nvSpPr>
          <p:spPr>
            <a:xfrm>
              <a:off x="0" y="-170815"/>
              <a:ext cx="11504654" cy="48039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82"/>
                </a:lnSpc>
              </a:pPr>
              <a:r>
                <a:rPr lang="en-US" sz="8075" spc="-161">
                  <a:solidFill>
                    <a:srgbClr val="3B4C42"/>
                  </a:solidFill>
                  <a:latin typeface="Evolventa Bold"/>
                </a:rPr>
                <a:t>Правила поведения на природе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75159" y="4910903"/>
              <a:ext cx="9154335" cy="5893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5"/>
                </a:lnSpc>
              </a:pPr>
              <a:endParaRPr lang="en-US" sz="2725" dirty="0">
                <a:solidFill>
                  <a:srgbClr val="3B4C42"/>
                </a:solidFill>
                <a:latin typeface="Arimo Bold Italics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67836" y="-1709702"/>
            <a:ext cx="8845026" cy="119967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13321" y="7911922"/>
            <a:ext cx="6935998" cy="26735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22404"/>
          <a:stretch>
            <a:fillRect/>
          </a:stretch>
        </p:blipFill>
        <p:spPr>
          <a:xfrm>
            <a:off x="9913828" y="-137433"/>
            <a:ext cx="10487950" cy="804935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02748" y="7033948"/>
            <a:ext cx="9213760" cy="355148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70128">
            <a:off x="1869198" y="7141552"/>
            <a:ext cx="2886474" cy="4233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77405" y="4665691"/>
            <a:ext cx="8305648" cy="5043794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8143728" y="-1221068"/>
            <a:ext cx="11792078" cy="12153912"/>
            <a:chOff x="0" y="0"/>
            <a:chExt cx="1614170" cy="1663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14170" cy="1663700"/>
            </a:xfrm>
            <a:custGeom>
              <a:avLst/>
              <a:gdLst/>
              <a:ahLst/>
              <a:cxnLst/>
              <a:rect l="l" t="t" r="r" b="b"/>
              <a:pathLst>
                <a:path w="1614170" h="1663700">
                  <a:moveTo>
                    <a:pt x="463550" y="1663700"/>
                  </a:moveTo>
                  <a:lnTo>
                    <a:pt x="0" y="1586230"/>
                  </a:lnTo>
                  <a:lnTo>
                    <a:pt x="220980" y="262890"/>
                  </a:lnTo>
                  <a:lnTo>
                    <a:pt x="994410" y="595630"/>
                  </a:lnTo>
                  <a:lnTo>
                    <a:pt x="1162050" y="0"/>
                  </a:lnTo>
                  <a:lnTo>
                    <a:pt x="1614170" y="128270"/>
                  </a:lnTo>
                  <a:lnTo>
                    <a:pt x="1300480" y="1239520"/>
                  </a:lnTo>
                  <a:lnTo>
                    <a:pt x="585470" y="932180"/>
                  </a:lnTo>
                  <a:close/>
                </a:path>
              </a:pathLst>
            </a:custGeom>
            <a:solidFill>
              <a:srgbClr val="8DA881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32680" y="2207183"/>
            <a:ext cx="3995097" cy="41148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4207403" y="-514350"/>
            <a:ext cx="8414806" cy="5657850"/>
            <a:chOff x="0" y="0"/>
            <a:chExt cx="1930400" cy="12979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30400" cy="1297940"/>
            </a:xfrm>
            <a:custGeom>
              <a:avLst/>
              <a:gdLst/>
              <a:ahLst/>
              <a:cxnLst/>
              <a:rect l="l" t="t" r="r" b="b"/>
              <a:pathLst>
                <a:path w="1930400" h="1297940">
                  <a:moveTo>
                    <a:pt x="0" y="0"/>
                  </a:moveTo>
                  <a:lnTo>
                    <a:pt x="965200" y="1297940"/>
                  </a:lnTo>
                  <a:lnTo>
                    <a:pt x="1930400" y="0"/>
                  </a:lnTo>
                  <a:close/>
                </a:path>
              </a:pathLst>
            </a:custGeom>
            <a:solidFill>
              <a:srgbClr val="8DA881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993967" y="431762"/>
            <a:ext cx="12417177" cy="9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97"/>
              </a:lnSpc>
              <a:spcBef>
                <a:spcPct val="0"/>
              </a:spcBef>
            </a:pPr>
            <a:r>
              <a:rPr lang="en-US" sz="4873">
                <a:solidFill>
                  <a:srgbClr val="3B4C42"/>
                </a:solidFill>
                <a:latin typeface="Fira Sans Bold Bold"/>
              </a:rPr>
              <a:t>Сохраняя ПРИРОДУ, мы сохраняем ЖИЗНЬ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75658" y="2476520"/>
            <a:ext cx="7245732" cy="328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4000" dirty="0" err="1" smtClean="0">
                <a:solidFill>
                  <a:srgbClr val="3B4C42"/>
                </a:solidFill>
                <a:latin typeface="Evolventa Bold"/>
              </a:rPr>
              <a:t>Ежедневно</a:t>
            </a:r>
            <a:r>
              <a:rPr lang="en-US" sz="4000" dirty="0" smtClean="0">
                <a:solidFill>
                  <a:srgbClr val="3B4C42"/>
                </a:solidFill>
                <a:latin typeface="Evolventa Bold"/>
              </a:rPr>
              <a:t> </a:t>
            </a:r>
            <a:r>
              <a:rPr lang="en-US" sz="4000" dirty="0" err="1" smtClean="0">
                <a:solidFill>
                  <a:srgbClr val="3B4C42"/>
                </a:solidFill>
                <a:latin typeface="Evolventa Bold"/>
              </a:rPr>
              <a:t>сама</a:t>
            </a:r>
            <a:r>
              <a:rPr lang="en-US" sz="4000" dirty="0" smtClean="0">
                <a:solidFill>
                  <a:srgbClr val="3B4C42"/>
                </a:solidFill>
                <a:latin typeface="Evolventa Bold"/>
              </a:rPr>
              <a:t> </a:t>
            </a: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природа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</a:p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напоминает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нам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, в </a:t>
            </a: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сколь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</a:p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немногих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, в </a:t>
            </a: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сколь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малых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</a:p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вещах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  <a:r>
              <a:rPr lang="en-US" sz="4000" dirty="0" err="1">
                <a:solidFill>
                  <a:srgbClr val="3B4C42"/>
                </a:solidFill>
                <a:latin typeface="Evolventa Bold"/>
              </a:rPr>
              <a:t>она</a:t>
            </a:r>
            <a:r>
              <a:rPr lang="en-US" sz="4000" dirty="0">
                <a:solidFill>
                  <a:srgbClr val="3B4C42"/>
                </a:solidFill>
                <a:latin typeface="Evolventa Bold"/>
              </a:rPr>
              <a:t> </a:t>
            </a:r>
            <a:r>
              <a:rPr lang="en-US" sz="4000" dirty="0" err="1" smtClean="0">
                <a:solidFill>
                  <a:srgbClr val="3B4C42"/>
                </a:solidFill>
                <a:latin typeface="Evolventa Bold"/>
              </a:rPr>
              <a:t>нуждается</a:t>
            </a:r>
            <a:endParaRPr lang="en-US" sz="4000" dirty="0">
              <a:solidFill>
                <a:srgbClr val="3B4C42"/>
              </a:solidFill>
              <a:latin typeface="Evolventa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8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266781">
            <a:off x="9700469" y="-2411924"/>
            <a:ext cx="11823872" cy="78252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1369" y="875803"/>
            <a:ext cx="3953605" cy="36013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05914" flipH="1">
            <a:off x="238419" y="429321"/>
            <a:ext cx="7554530" cy="44943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2334081" y="2170643"/>
            <a:ext cx="5493599" cy="832363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28946" y="4229528"/>
            <a:ext cx="9130159" cy="526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Человек – часть природы, природа – </a:t>
            </a:r>
          </a:p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дом человека, </a:t>
            </a:r>
          </a:p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который мы должны защищать.</a:t>
            </a:r>
          </a:p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Правила нужны, чтобы:</a:t>
            </a:r>
          </a:p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не пострадать самому;</a:t>
            </a:r>
          </a:p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не нанести вред окружающей среде;</a:t>
            </a:r>
          </a:p>
          <a:p>
            <a:pPr>
              <a:lnSpc>
                <a:spcPts val="5886"/>
              </a:lnSpc>
              <a:spcBef>
                <a:spcPct val="0"/>
              </a:spcBef>
            </a:pPr>
            <a:r>
              <a:rPr lang="en-US" sz="3679">
                <a:solidFill>
                  <a:srgbClr val="231F1F"/>
                </a:solidFill>
                <a:latin typeface="Evolventa Bold"/>
              </a:rPr>
              <a:t>не нанести вред другим людям.</a:t>
            </a:r>
          </a:p>
        </p:txBody>
      </p:sp>
      <p:sp>
        <p:nvSpPr>
          <p:cNvPr id="7" name="TextBox 7"/>
          <p:cNvSpPr txBox="1"/>
          <p:nvPr/>
        </p:nvSpPr>
        <p:spPr>
          <a:xfrm rot="-405914">
            <a:off x="276926" y="1149599"/>
            <a:ext cx="7484486" cy="210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75"/>
              </a:lnSpc>
            </a:pPr>
            <a:r>
              <a:rPr lang="en-US" sz="7522">
                <a:solidFill>
                  <a:srgbClr val="293731"/>
                </a:solidFill>
                <a:latin typeface="Fira Sans Bold"/>
              </a:rPr>
              <a:t>ЗАЧЕМ НУЖНЫ ПРАВИЛА?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05880" y="460223"/>
            <a:ext cx="7880152" cy="173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985"/>
              </a:lnSpc>
            </a:pPr>
            <a:r>
              <a:rPr lang="en-US" sz="5985">
                <a:solidFill>
                  <a:srgbClr val="293731"/>
                </a:solidFill>
                <a:latin typeface="Evolventa Bold"/>
              </a:rPr>
              <a:t>Что НЕ НУЖНО </a:t>
            </a:r>
          </a:p>
          <a:p>
            <a:pPr algn="r">
              <a:lnSpc>
                <a:spcPts val="5985"/>
              </a:lnSpc>
            </a:pPr>
            <a:r>
              <a:rPr lang="en-US" sz="5985">
                <a:solidFill>
                  <a:srgbClr val="293731"/>
                </a:solidFill>
                <a:latin typeface="Evolventa Bold"/>
              </a:rPr>
              <a:t>делать на природе?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079795">
            <a:off x="4064447" y="-3446497"/>
            <a:ext cx="6892994" cy="68929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5245" t="7367" r="22" b="10716"/>
          <a:stretch>
            <a:fillRect/>
          </a:stretch>
        </p:blipFill>
        <p:spPr>
          <a:xfrm rot="5400000">
            <a:off x="495228" y="555463"/>
            <a:ext cx="4046489" cy="42594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369652">
            <a:off x="-4372341" y="4871866"/>
            <a:ext cx="9522165" cy="952216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15008" t="6399" r="1070" b="11311"/>
          <a:stretch>
            <a:fillRect/>
          </a:stretch>
        </p:blipFill>
        <p:spPr>
          <a:xfrm rot="5400000">
            <a:off x="5275061" y="2376838"/>
            <a:ext cx="3367433" cy="35951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764486">
            <a:off x="13005805" y="5185552"/>
            <a:ext cx="9522165" cy="952216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5836" t="6586" b="11497"/>
          <a:stretch>
            <a:fillRect/>
          </a:stretch>
        </p:blipFill>
        <p:spPr>
          <a:xfrm rot="5400000">
            <a:off x="1135520" y="6008990"/>
            <a:ext cx="3575950" cy="37895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5836" t="6586" b="11497"/>
          <a:stretch>
            <a:fillRect/>
          </a:stretch>
        </p:blipFill>
        <p:spPr>
          <a:xfrm rot="5400000">
            <a:off x="5632856" y="6338873"/>
            <a:ext cx="3681105" cy="390102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5836" t="6586" b="11497"/>
          <a:stretch>
            <a:fillRect/>
          </a:stretch>
        </p:blipFill>
        <p:spPr>
          <a:xfrm rot="5400000">
            <a:off x="9263816" y="2800647"/>
            <a:ext cx="4011011" cy="42506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5836" t="6586" b="11497"/>
          <a:stretch>
            <a:fillRect/>
          </a:stretch>
        </p:blipFill>
        <p:spPr>
          <a:xfrm rot="5400000">
            <a:off x="14084117" y="3248705"/>
            <a:ext cx="3575950" cy="37895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15836" t="6586" b="11497"/>
          <a:stretch>
            <a:fillRect/>
          </a:stretch>
        </p:blipFill>
        <p:spPr>
          <a:xfrm rot="5400000">
            <a:off x="10557745" y="6824655"/>
            <a:ext cx="3575950" cy="3789591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-267277" y="1928290"/>
            <a:ext cx="5571499" cy="1456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6"/>
              </a:lnSpc>
            </a:pPr>
            <a:r>
              <a:rPr lang="en-US" sz="5066">
                <a:solidFill>
                  <a:srgbClr val="231F1F"/>
                </a:solidFill>
                <a:latin typeface="Evolventa Bold"/>
              </a:rPr>
              <a:t>Шуметь на природе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23922" y="4061674"/>
            <a:ext cx="3678269" cy="1480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6"/>
              </a:lnSpc>
              <a:spcBef>
                <a:spcPct val="0"/>
              </a:spcBef>
            </a:pPr>
            <a:r>
              <a:rPr lang="en-US" sz="3472">
                <a:solidFill>
                  <a:srgbClr val="231F1F"/>
                </a:solidFill>
                <a:latin typeface="Evolventa Bold"/>
              </a:rPr>
              <a:t>Причинять вред деревьям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06974" y="7057845"/>
            <a:ext cx="2807940" cy="2123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  <a:spcBef>
                <a:spcPct val="0"/>
              </a:spcBef>
            </a:pPr>
            <a:r>
              <a:rPr lang="en-US" sz="3377">
                <a:solidFill>
                  <a:srgbClr val="231F1F"/>
                </a:solidFill>
                <a:latin typeface="Evolventa Bold"/>
              </a:rPr>
              <a:t>Оставлять </a:t>
            </a:r>
          </a:p>
          <a:p>
            <a:pPr algn="ctr">
              <a:lnSpc>
                <a:spcPts val="5404"/>
              </a:lnSpc>
              <a:spcBef>
                <a:spcPct val="0"/>
              </a:spcBef>
            </a:pPr>
            <a:r>
              <a:rPr lang="en-US" sz="3377">
                <a:solidFill>
                  <a:srgbClr val="231F1F"/>
                </a:solidFill>
                <a:latin typeface="Evolventa Bold"/>
              </a:rPr>
              <a:t>костёр</a:t>
            </a:r>
          </a:p>
          <a:p>
            <a:pPr algn="ctr">
              <a:lnSpc>
                <a:spcPts val="5404"/>
              </a:lnSpc>
              <a:spcBef>
                <a:spcPct val="0"/>
              </a:spcBef>
            </a:pPr>
            <a:r>
              <a:rPr lang="en-US" sz="3377">
                <a:solidFill>
                  <a:srgbClr val="231F1F"/>
                </a:solidFill>
                <a:latin typeface="Evolventa Bold"/>
              </a:rPr>
              <a:t> непотухшим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233699" y="7222927"/>
            <a:ext cx="6314388" cy="101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4"/>
              </a:lnSpc>
              <a:spcBef>
                <a:spcPct val="0"/>
              </a:spcBef>
            </a:pPr>
            <a:r>
              <a:rPr lang="en-US" sz="4621">
                <a:solidFill>
                  <a:srgbClr val="231F1F"/>
                </a:solidFill>
                <a:latin typeface="Evolventa Bold"/>
              </a:rPr>
              <a:t>Мусорить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96776" y="4315138"/>
            <a:ext cx="4691224" cy="1455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3"/>
              </a:lnSpc>
              <a:spcBef>
                <a:spcPct val="0"/>
              </a:spcBef>
            </a:pPr>
            <a:r>
              <a:rPr lang="en-US" sz="3433">
                <a:solidFill>
                  <a:srgbClr val="231F1F"/>
                </a:solidFill>
                <a:latin typeface="Evolventa Bold"/>
              </a:rPr>
              <a:t>Разрушать муравейники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173918" y="8051262"/>
            <a:ext cx="4343606" cy="142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61"/>
              </a:lnSpc>
              <a:spcBef>
                <a:spcPct val="0"/>
              </a:spcBef>
            </a:pPr>
            <a:r>
              <a:rPr lang="en-US" sz="3350">
                <a:solidFill>
                  <a:srgbClr val="231F1F"/>
                </a:solidFill>
                <a:latin typeface="Evolventa Bold"/>
              </a:rPr>
              <a:t>Трогать птичьи гнёзда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705281" y="3310592"/>
            <a:ext cx="4506994" cy="148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477">
                <a:solidFill>
                  <a:srgbClr val="231F1F"/>
                </a:solidFill>
                <a:latin typeface="Evolventa Bold"/>
              </a:rPr>
              <a:t>Вытаптывать</a:t>
            </a:r>
          </a:p>
          <a:p>
            <a:pPr algn="ctr">
              <a:lnSpc>
                <a:spcPts val="5563"/>
              </a:lnSpc>
              <a:spcBef>
                <a:spcPct val="0"/>
              </a:spcBef>
            </a:pPr>
            <a:r>
              <a:rPr lang="en-US" sz="3477">
                <a:solidFill>
                  <a:srgbClr val="231F1F"/>
                </a:solidFill>
                <a:latin typeface="Evolventa Bold"/>
              </a:rPr>
              <a:t>траву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D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607580">
            <a:off x="-5198538" y="1230873"/>
            <a:ext cx="11823872" cy="78252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14963" y="1903350"/>
            <a:ext cx="6829059" cy="845942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7662144" y="806557"/>
            <a:ext cx="4336943" cy="4336943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B776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24320" t="24506" r="32407" b="9137"/>
          <a:stretch>
            <a:fillRect/>
          </a:stretch>
        </p:blipFill>
        <p:spPr>
          <a:xfrm>
            <a:off x="7824927" y="931979"/>
            <a:ext cx="3992500" cy="407394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7662144" y="5624763"/>
            <a:ext cx="4336943" cy="4336943"/>
            <a:chOff x="0" y="0"/>
            <a:chExt cx="1913890" cy="19138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845551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922357" y="806557"/>
            <a:ext cx="4336943" cy="4336943"/>
            <a:chOff x="0" y="0"/>
            <a:chExt cx="1913890" cy="19138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845551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2922357" y="5624763"/>
            <a:ext cx="4336943" cy="4336943"/>
            <a:chOff x="0" y="0"/>
            <a:chExt cx="1913890" cy="19138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B7769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l="11694" r="28664"/>
          <a:stretch>
            <a:fillRect/>
          </a:stretch>
        </p:blipFill>
        <p:spPr>
          <a:xfrm>
            <a:off x="12982341" y="986415"/>
            <a:ext cx="4216975" cy="397722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rcRect l="5117" t="9485" r="6328"/>
          <a:stretch>
            <a:fillRect/>
          </a:stretch>
        </p:blipFill>
        <p:spPr>
          <a:xfrm>
            <a:off x="7662144" y="5798757"/>
            <a:ext cx="4340147" cy="398895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rcRect l="15725" t="6959" r="17431" b="2838"/>
          <a:stretch>
            <a:fillRect/>
          </a:stretch>
        </p:blipFill>
        <p:spPr>
          <a:xfrm>
            <a:off x="13043813" y="5749115"/>
            <a:ext cx="4094030" cy="408823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14963" y="191281"/>
            <a:ext cx="9318231" cy="1475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33"/>
              </a:lnSpc>
            </a:pPr>
            <a:r>
              <a:rPr lang="en-US" sz="5481">
                <a:solidFill>
                  <a:srgbClr val="FEB8A5"/>
                </a:solidFill>
                <a:latin typeface="Evolventa Bold"/>
              </a:rPr>
              <a:t>Что НЕ</a:t>
            </a:r>
            <a:r>
              <a:rPr lang="en-US" sz="5481">
                <a:solidFill>
                  <a:srgbClr val="231F1F"/>
                </a:solidFill>
                <a:latin typeface="Evolventa Bold"/>
              </a:rPr>
              <a:t> НУЖНО </a:t>
            </a:r>
          </a:p>
          <a:p>
            <a:pPr>
              <a:lnSpc>
                <a:spcPts val="4933"/>
              </a:lnSpc>
            </a:pPr>
            <a:r>
              <a:rPr lang="en-US" sz="5481">
                <a:solidFill>
                  <a:srgbClr val="FEB8A5"/>
                </a:solidFill>
                <a:latin typeface="Evolventa Bold"/>
              </a:rPr>
              <a:t>делать </a:t>
            </a:r>
            <a:r>
              <a:rPr lang="en-US" sz="5481">
                <a:solidFill>
                  <a:srgbClr val="231F1F"/>
                </a:solidFill>
                <a:latin typeface="Evolventa Bold"/>
              </a:rPr>
              <a:t>на природе?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D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89608" y="230178"/>
            <a:ext cx="4108784" cy="4108784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93731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3183085"/>
            <a:ext cx="4108784" cy="4108784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93731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3499400" y="3183085"/>
            <a:ext cx="4108784" cy="4108784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93731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043001" y="6178216"/>
            <a:ext cx="4108784" cy="4108784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93731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202043">
            <a:off x="3439817" y="1424394"/>
            <a:ext cx="3395334" cy="121383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523865" y="4415212"/>
            <a:ext cx="7147056" cy="1763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8"/>
              </a:lnSpc>
            </a:pPr>
            <a:r>
              <a:rPr lang="en-US" sz="6777">
                <a:solidFill>
                  <a:srgbClr val="293731"/>
                </a:solidFill>
                <a:latin typeface="Evolventa Bold"/>
              </a:rPr>
              <a:t>Как тушить костёр?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96394" y="1157455"/>
            <a:ext cx="4201998" cy="2025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0"/>
              </a:lnSpc>
              <a:spcBef>
                <a:spcPct val="0"/>
              </a:spcBef>
            </a:pPr>
            <a:r>
              <a:rPr lang="en-US" sz="3218">
                <a:solidFill>
                  <a:srgbClr val="CED8BE"/>
                </a:solidFill>
                <a:latin typeface="Evolventa Bold"/>
              </a:rPr>
              <a:t>Залить костёр водой (землёй или песком)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99400" y="4399351"/>
            <a:ext cx="4108784" cy="1438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  <a:spcBef>
                <a:spcPct val="0"/>
              </a:spcBef>
            </a:pPr>
            <a:r>
              <a:rPr lang="en-US" sz="3377">
                <a:solidFill>
                  <a:srgbClr val="CED8BE"/>
                </a:solidFill>
                <a:latin typeface="Evolventa Bold"/>
              </a:rPr>
              <a:t>Затопчите место костра ногами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0749" y="7447612"/>
            <a:ext cx="3893289" cy="135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  <a:spcBef>
                <a:spcPct val="0"/>
              </a:spcBef>
            </a:pPr>
            <a:r>
              <a:rPr lang="en-US" sz="3186">
                <a:solidFill>
                  <a:srgbClr val="CED8BE"/>
                </a:solidFill>
                <a:latin typeface="Evolventa Bold"/>
              </a:rPr>
              <a:t>Разбейте крупные </a:t>
            </a:r>
          </a:p>
          <a:p>
            <a:pPr algn="ctr">
              <a:lnSpc>
                <a:spcPts val="5097"/>
              </a:lnSpc>
              <a:spcBef>
                <a:spcPct val="0"/>
              </a:spcBef>
            </a:pPr>
            <a:r>
              <a:rPr lang="en-US" sz="3186">
                <a:solidFill>
                  <a:srgbClr val="CED8BE"/>
                </a:solidFill>
                <a:latin typeface="Evolventa Bold"/>
              </a:rPr>
              <a:t>угли и дрова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8935" y="3744857"/>
            <a:ext cx="3568314" cy="2413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3"/>
              </a:lnSpc>
              <a:spcBef>
                <a:spcPct val="0"/>
              </a:spcBef>
            </a:pPr>
            <a:r>
              <a:rPr lang="en-US" sz="2933">
                <a:solidFill>
                  <a:srgbClr val="CED8BE"/>
                </a:solidFill>
                <a:latin typeface="Evolventa Bold"/>
              </a:rPr>
              <a:t>Перемешайте костёр лопатой</a:t>
            </a:r>
          </a:p>
          <a:p>
            <a:pPr algn="ctr">
              <a:lnSpc>
                <a:spcPts val="4693"/>
              </a:lnSpc>
              <a:spcBef>
                <a:spcPct val="0"/>
              </a:spcBef>
            </a:pPr>
            <a:r>
              <a:rPr lang="en-US" sz="2933">
                <a:solidFill>
                  <a:srgbClr val="CED8BE"/>
                </a:solidFill>
                <a:latin typeface="Evolventa Bold"/>
              </a:rPr>
              <a:t>и ещё раз присыпьте песком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39045">
            <a:off x="11259885" y="1699841"/>
            <a:ext cx="3395334" cy="121383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281421">
            <a:off x="3169582" y="7959381"/>
            <a:ext cx="3395334" cy="12138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208862" flipH="1">
            <a:off x="11498856" y="7625692"/>
            <a:ext cx="3395334" cy="12138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D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20144">
            <a:off x="-5695856" y="984368"/>
            <a:ext cx="13449112" cy="1344911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664374"/>
            <a:ext cx="3774348" cy="762262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58183" y="1531176"/>
            <a:ext cx="9971635" cy="486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29"/>
              </a:lnSpc>
            </a:pPr>
            <a:r>
              <a:rPr lang="en-US" sz="4607">
                <a:solidFill>
                  <a:srgbClr val="293731"/>
                </a:solidFill>
                <a:latin typeface="Fira Sans Light Bold"/>
              </a:rPr>
              <a:t>Не стоит срывать незнакомые вам ягоды и грибы, так как они могут остаться ядовитыми и опасными для человека. Но если вы увидели ядовитые грибы, то не стоит его трогать, так как для некоторых животных они являются пищей.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6713">
            <a:off x="14581970" y="1488439"/>
            <a:ext cx="5354661" cy="71939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158183" y="6713276"/>
            <a:ext cx="3344100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788888" y="6713276"/>
            <a:ext cx="216880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282444" y="6713276"/>
            <a:ext cx="3377953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545969" y="7461993"/>
            <a:ext cx="3713331" cy="359261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8100000">
            <a:off x="-1049879" y="-1726938"/>
            <a:ext cx="3314947" cy="41148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774348" y="282052"/>
            <a:ext cx="12325468" cy="74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96"/>
              </a:lnSpc>
            </a:pPr>
            <a:r>
              <a:rPr lang="en-US" sz="4354">
                <a:solidFill>
                  <a:srgbClr val="293731"/>
                </a:solidFill>
                <a:latin typeface="Fira Sans Bold Bold"/>
              </a:rPr>
              <a:t>Не собирайте незнакомые грибы и ягоды!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09491" y="1028700"/>
            <a:ext cx="13549809" cy="2414588"/>
            <a:chOff x="0" y="0"/>
            <a:chExt cx="5222820" cy="9307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2820" cy="930711"/>
            </a:xfrm>
            <a:custGeom>
              <a:avLst/>
              <a:gdLst/>
              <a:ahLst/>
              <a:cxnLst/>
              <a:rect l="l" t="t" r="r" b="b"/>
              <a:pathLst>
                <a:path w="5222820" h="930711">
                  <a:moveTo>
                    <a:pt x="5098359" y="930711"/>
                  </a:moveTo>
                  <a:lnTo>
                    <a:pt x="124460" y="930711"/>
                  </a:lnTo>
                  <a:cubicBezTo>
                    <a:pt x="55880" y="930711"/>
                    <a:pt x="0" y="874831"/>
                    <a:pt x="0" y="8062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98360" y="0"/>
                  </a:lnTo>
                  <a:cubicBezTo>
                    <a:pt x="5166940" y="0"/>
                    <a:pt x="5222820" y="55880"/>
                    <a:pt x="5222820" y="124460"/>
                  </a:cubicBezTo>
                  <a:lnTo>
                    <a:pt x="5222820" y="806251"/>
                  </a:lnTo>
                  <a:cubicBezTo>
                    <a:pt x="5222820" y="874831"/>
                    <a:pt x="5166940" y="930711"/>
                    <a:pt x="5098360" y="930711"/>
                  </a:cubicBezTo>
                  <a:close/>
                </a:path>
              </a:pathLst>
            </a:custGeom>
            <a:solidFill>
              <a:srgbClr val="8DA881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2265838" y="4055060"/>
            <a:ext cx="5668907" cy="5653649"/>
            <a:chOff x="0" y="0"/>
            <a:chExt cx="2200668" cy="21947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8DA881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644437" y="4447630"/>
            <a:ext cx="4911709" cy="491170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38203" r="-38203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309546" y="4055060"/>
            <a:ext cx="5668907" cy="5653649"/>
            <a:chOff x="0" y="0"/>
            <a:chExt cx="2200668" cy="21947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8DA881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666546" y="4404430"/>
            <a:ext cx="4954908" cy="495490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t="-11416" b="-11416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50745F"/>
              </a:solidFill>
            </p:spPr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306805" y="4055060"/>
            <a:ext cx="5668907" cy="5653649"/>
            <a:chOff x="0" y="0"/>
            <a:chExt cx="2200668" cy="2194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8DA881"/>
            </a:solid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663805" y="4447630"/>
            <a:ext cx="4954908" cy="4954908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l="-22468" r="-22468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0" y="8704604"/>
            <a:ext cx="5121259" cy="1582396"/>
            <a:chOff x="0" y="0"/>
            <a:chExt cx="11673029" cy="3606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673029" cy="3606800"/>
            </a:xfrm>
            <a:custGeom>
              <a:avLst/>
              <a:gdLst/>
              <a:ahLst/>
              <a:cxnLst/>
              <a:rect l="l" t="t" r="r" b="b"/>
              <a:pathLst>
                <a:path w="11673029" h="3606800">
                  <a:moveTo>
                    <a:pt x="11673029" y="0"/>
                  </a:moveTo>
                  <a:lnTo>
                    <a:pt x="1041400" y="0"/>
                  </a:lnTo>
                  <a:lnTo>
                    <a:pt x="0" y="1803400"/>
                  </a:lnTo>
                  <a:lnTo>
                    <a:pt x="1041400" y="3606800"/>
                  </a:lnTo>
                  <a:lnTo>
                    <a:pt x="11673029" y="3606800"/>
                  </a:lnTo>
                  <a:lnTo>
                    <a:pt x="10631629" y="1803400"/>
                  </a:lnTo>
                  <a:close/>
                </a:path>
              </a:pathLst>
            </a:custGeom>
            <a:solidFill>
              <a:srgbClr val="CEE1CC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5121259" y="1692433"/>
            <a:ext cx="10726273" cy="915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94"/>
              </a:lnSpc>
            </a:pPr>
            <a:r>
              <a:rPr lang="en-US" sz="4899">
                <a:solidFill>
                  <a:srgbClr val="231F1F"/>
                </a:solidFill>
                <a:latin typeface="Fira Sans Bold"/>
              </a:rPr>
              <a:t>КАК МЫ МОЖЕМ ПОМОЧЬ ПРИРОДЕ?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5975713" y="8704604"/>
            <a:ext cx="5331812" cy="1582396"/>
            <a:chOff x="0" y="0"/>
            <a:chExt cx="12152948" cy="3606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152948" cy="3606800"/>
            </a:xfrm>
            <a:custGeom>
              <a:avLst/>
              <a:gdLst/>
              <a:ahLst/>
              <a:cxnLst/>
              <a:rect l="l" t="t" r="r" b="b"/>
              <a:pathLst>
                <a:path w="12152948" h="3606800">
                  <a:moveTo>
                    <a:pt x="12152948" y="0"/>
                  </a:moveTo>
                  <a:lnTo>
                    <a:pt x="1041400" y="0"/>
                  </a:lnTo>
                  <a:lnTo>
                    <a:pt x="0" y="1803400"/>
                  </a:lnTo>
                  <a:lnTo>
                    <a:pt x="1041400" y="3606800"/>
                  </a:lnTo>
                  <a:lnTo>
                    <a:pt x="12152948" y="3606800"/>
                  </a:lnTo>
                  <a:lnTo>
                    <a:pt x="11111548" y="1803400"/>
                  </a:lnTo>
                  <a:close/>
                </a:path>
              </a:pathLst>
            </a:custGeom>
            <a:solidFill>
              <a:srgbClr val="CEE1CC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1978454" y="8704604"/>
            <a:ext cx="5577692" cy="1582396"/>
            <a:chOff x="0" y="0"/>
            <a:chExt cx="12713390" cy="3606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713390" cy="3606800"/>
            </a:xfrm>
            <a:custGeom>
              <a:avLst/>
              <a:gdLst/>
              <a:ahLst/>
              <a:cxnLst/>
              <a:rect l="l" t="t" r="r" b="b"/>
              <a:pathLst>
                <a:path w="12713390" h="3606800">
                  <a:moveTo>
                    <a:pt x="12713390" y="0"/>
                  </a:moveTo>
                  <a:lnTo>
                    <a:pt x="1041400" y="0"/>
                  </a:lnTo>
                  <a:lnTo>
                    <a:pt x="0" y="1803400"/>
                  </a:lnTo>
                  <a:lnTo>
                    <a:pt x="1041400" y="3606800"/>
                  </a:lnTo>
                  <a:lnTo>
                    <a:pt x="12713390" y="3606800"/>
                  </a:lnTo>
                  <a:lnTo>
                    <a:pt x="11671990" y="1803400"/>
                  </a:lnTo>
                  <a:close/>
                </a:path>
              </a:pathLst>
            </a:custGeom>
            <a:solidFill>
              <a:srgbClr val="CEE1CC"/>
            </a:solidFill>
          </p:spPr>
        </p:sp>
      </p:grpSp>
      <p:sp>
        <p:nvSpPr>
          <p:cNvPr id="27" name="TextBox 27"/>
          <p:cNvSpPr txBox="1"/>
          <p:nvPr/>
        </p:nvSpPr>
        <p:spPr>
          <a:xfrm>
            <a:off x="575634" y="9000576"/>
            <a:ext cx="3969990" cy="752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  <a:spcBef>
                <a:spcPct val="0"/>
              </a:spcBef>
            </a:pPr>
            <a:r>
              <a:rPr lang="en-US" sz="3377">
                <a:solidFill>
                  <a:srgbClr val="293731"/>
                </a:solidFill>
                <a:latin typeface="Evolventa Bold"/>
              </a:rPr>
              <a:t>Собирайте мусор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309546" y="8956382"/>
            <a:ext cx="4385402" cy="752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  <a:spcBef>
                <a:spcPct val="0"/>
              </a:spcBef>
            </a:pPr>
            <a:r>
              <a:rPr lang="en-US" sz="3377">
                <a:solidFill>
                  <a:srgbClr val="293731"/>
                </a:solidFill>
                <a:latin typeface="Evolventa Bold"/>
              </a:rPr>
              <a:t>Сажайте деревья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567025" y="9063820"/>
            <a:ext cx="4400550" cy="681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0"/>
              </a:lnSpc>
              <a:spcBef>
                <a:spcPct val="0"/>
              </a:spcBef>
            </a:pPr>
            <a:r>
              <a:rPr lang="en-US" sz="3087">
                <a:solidFill>
                  <a:srgbClr val="293731"/>
                </a:solidFill>
                <a:latin typeface="Evolventa Bold"/>
              </a:rPr>
              <a:t>Защищайте животных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9948" y="2059566"/>
            <a:ext cx="8086931" cy="166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212147"/>
                </a:solidFill>
                <a:latin typeface="Lato Bold"/>
              </a:rPr>
              <a:t>Вы дозвонились до спасателей и уверены, что вас ищут, лучше оставаться на одном месте и развести огонь. Дым покажет ваше местоположение.</a:t>
            </a:r>
          </a:p>
          <a:p>
            <a:pPr>
              <a:lnSpc>
                <a:spcPts val="3359"/>
              </a:lnSpc>
            </a:pPr>
            <a:endParaRPr lang="en-US" sz="2400">
              <a:solidFill>
                <a:srgbClr val="212147"/>
              </a:solidFill>
              <a:latin typeface="Lato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29948" y="3675006"/>
            <a:ext cx="9105515" cy="501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212147"/>
                </a:solidFill>
                <a:latin typeface="Lato Bold"/>
              </a:rPr>
              <a:t>Если ваш сотовый оказался разряженным, и приходится искать путь самостоятельно, старайтесь ориентироваться по солнцу: для этого необходимо помнить, в каком направлении ближайший населенный пункт или откуда вы пришли. Ранним утром солнце находится на востоке, ближе к полудню перебирается на юг, к 19 часам опускается к западу.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212147"/>
                </a:solidFill>
                <a:latin typeface="Lato Bold"/>
              </a:rPr>
              <a:t> </a:t>
            </a:r>
          </a:p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212147"/>
                </a:solidFill>
                <a:latin typeface="Lato Bold"/>
              </a:rPr>
              <a:t>Также требуется оставлять свидетельства пребывания в том или ином месте: привязанный к дереву носовой платок, упаковка от шоколада, зарубки на деревьях, выложенная из камней стрела и т.п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47474" y="724161"/>
            <a:ext cx="8313405" cy="21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640"/>
              </a:lnSpc>
            </a:pPr>
            <a:r>
              <a:rPr lang="en-US" sz="7200">
                <a:solidFill>
                  <a:srgbClr val="433C43"/>
                </a:solidFill>
                <a:latin typeface="Fira Sans Bold"/>
              </a:rPr>
              <a:t>Что делать если ты потерялся в лесу?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36150" y="2564475"/>
            <a:ext cx="17331623" cy="113443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716879" y="3478372"/>
            <a:ext cx="7883674" cy="680862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29948" y="333173"/>
            <a:ext cx="8086931" cy="1857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7482" lvl="1" indent="-283741">
              <a:lnSpc>
                <a:spcPts val="3679"/>
              </a:lnSpc>
              <a:buFont typeface="Arial"/>
              <a:buChar char="•"/>
            </a:pPr>
            <a:r>
              <a:rPr lang="en-US" sz="2628">
                <a:solidFill>
                  <a:srgbClr val="212147"/>
                </a:solidFill>
                <a:latin typeface="Lato Bold"/>
              </a:rPr>
              <a:t>Если вы поняли, что заблудились, остановитесь и спокойно осмотрите все, что видите вокруг себя. Вслушайтесь в звуки леса. </a:t>
            </a:r>
          </a:p>
          <a:p>
            <a:pPr>
              <a:lnSpc>
                <a:spcPts val="3679"/>
              </a:lnSpc>
            </a:pPr>
            <a:endParaRPr lang="en-US" sz="2628">
              <a:solidFill>
                <a:srgbClr val="212147"/>
              </a:solidFill>
              <a:latin typeface="Lato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330</Words>
  <Application>Microsoft Office PowerPoint</Application>
  <PresentationFormat>Произвольный</PresentationFormat>
  <Paragraphs>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Lato Bold</vt:lpstr>
      <vt:lpstr>Fira Sans Bold</vt:lpstr>
      <vt:lpstr>Calibri</vt:lpstr>
      <vt:lpstr>Fira Sans Light Bold</vt:lpstr>
      <vt:lpstr>Evolventa Bold</vt:lpstr>
      <vt:lpstr>Arimo Bold Italics</vt:lpstr>
      <vt:lpstr>Fira Sans Bold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на природе</dc:title>
  <cp:lastModifiedBy>inet</cp:lastModifiedBy>
  <cp:revision>3</cp:revision>
  <dcterms:created xsi:type="dcterms:W3CDTF">2006-08-16T00:00:00Z</dcterms:created>
  <dcterms:modified xsi:type="dcterms:W3CDTF">2023-03-22T08:45:54Z</dcterms:modified>
  <dc:identifier>DAE4vABYmXw</dc:identifier>
</cp:coreProperties>
</file>