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56" r:id="rId2"/>
    <p:sldId id="277" r:id="rId3"/>
    <p:sldId id="278" r:id="rId4"/>
    <p:sldId id="283" r:id="rId5"/>
    <p:sldId id="284" r:id="rId6"/>
    <p:sldId id="282" r:id="rId7"/>
    <p:sldId id="285" r:id="rId8"/>
    <p:sldId id="281" r:id="rId9"/>
    <p:sldId id="261" r:id="rId10"/>
    <p:sldId id="257" r:id="rId11"/>
    <p:sldId id="260" r:id="rId12"/>
    <p:sldId id="259" r:id="rId13"/>
    <p:sldId id="258" r:id="rId14"/>
    <p:sldId id="262" r:id="rId15"/>
    <p:sldId id="263" r:id="rId16"/>
    <p:sldId id="264" r:id="rId17"/>
    <p:sldId id="267" r:id="rId18"/>
    <p:sldId id="266" r:id="rId19"/>
    <p:sldId id="265" r:id="rId20"/>
    <p:sldId id="268" r:id="rId21"/>
    <p:sldId id="270" r:id="rId22"/>
    <p:sldId id="271" r:id="rId23"/>
    <p:sldId id="272" r:id="rId24"/>
    <p:sldId id="269" r:id="rId25"/>
    <p:sldId id="273" r:id="rId26"/>
    <p:sldId id="275" r:id="rId27"/>
    <p:sldId id="276" r:id="rId28"/>
    <p:sldId id="280" r:id="rId29"/>
    <p:sldId id="286" r:id="rId30"/>
    <p:sldId id="287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5A184-77B8-4CA8-9A0D-0F8C7803D60C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408-9D10-4CEF-989F-8B71A7BD0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67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5A184-77B8-4CA8-9A0D-0F8C7803D60C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408-9D10-4CEF-989F-8B71A7BD0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244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5A184-77B8-4CA8-9A0D-0F8C7803D60C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408-9D10-4CEF-989F-8B71A7BD0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555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5A184-77B8-4CA8-9A0D-0F8C7803D60C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408-9D10-4CEF-989F-8B71A7BD0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892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5A184-77B8-4CA8-9A0D-0F8C7803D60C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408-9D10-4CEF-989F-8B71A7BD0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675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5A184-77B8-4CA8-9A0D-0F8C7803D60C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408-9D10-4CEF-989F-8B71A7BD0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609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5A184-77B8-4CA8-9A0D-0F8C7803D60C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408-9D10-4CEF-989F-8B71A7BD0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678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5A184-77B8-4CA8-9A0D-0F8C7803D60C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408-9D10-4CEF-989F-8B71A7BD0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694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5A184-77B8-4CA8-9A0D-0F8C7803D60C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408-9D10-4CEF-989F-8B71A7BD0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556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5A184-77B8-4CA8-9A0D-0F8C7803D60C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408-9D10-4CEF-989F-8B71A7BD0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819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5A184-77B8-4CA8-9A0D-0F8C7803D60C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408-9D10-4CEF-989F-8B71A7BD0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372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5A184-77B8-4CA8-9A0D-0F8C7803D60C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FD408-9D10-4CEF-989F-8B71A7BD0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10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просвещения родителей 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 представителей) детей дошкольного возраста посещающих дошкольные образовательные организации.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216" y="3668605"/>
            <a:ext cx="9267568" cy="291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93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b="1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Просвещение родителей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задача государственной важности», пункт 3 перечня поручений Президента от 14.06.2022 № Пр-1049 ГС (по итогам заседания Президиума Государственного Совета от 25.05.2022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ru-RU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Google Shape;62;p14"/>
          <p:cNvPicPr preferRelativeResize="0">
            <a:picLocks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437341" y="0"/>
            <a:ext cx="1532238" cy="2133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867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3416"/>
          </a:xfrm>
        </p:spPr>
        <p:txBody>
          <a:bodyPr>
            <a:normAutofit/>
          </a:bodyPr>
          <a:lstStyle/>
          <a:p>
            <a:r>
              <a:rPr lang="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просвещения родителей  детей</a:t>
            </a:r>
            <a:endParaRPr lang="ru-RU" sz="32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112120"/>
              </p:ext>
            </p:extLst>
          </p:nvPr>
        </p:nvGraphicFramePr>
        <p:xfrm>
          <a:off x="1191741" y="1395168"/>
          <a:ext cx="8128000" cy="44660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2518"/>
                <a:gridCol w="6955482"/>
              </a:tblGrid>
              <a:tr h="6231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возрастного развития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664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сохранения здоровья детей и их физического развития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4255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воспитания и образования детей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9427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Меры государственной поддержки семей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189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социализации детей с ОВЗ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60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по воспитанию детей в приемных семьях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836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Организационные вопросы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Google Shape;76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08313" y="1395168"/>
            <a:ext cx="513368" cy="51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8670" y="2033217"/>
            <a:ext cx="567800" cy="572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8670" y="2605920"/>
            <a:ext cx="640227" cy="638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7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08306" y="3243969"/>
            <a:ext cx="513375" cy="468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8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08306" y="3970994"/>
            <a:ext cx="513375" cy="517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81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8397" y="4698020"/>
            <a:ext cx="495380" cy="362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82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70490" y="5285396"/>
            <a:ext cx="478407" cy="456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898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7556"/>
          </a:xfrm>
        </p:spPr>
        <p:txBody>
          <a:bodyPr>
            <a:normAutofit/>
          </a:bodyPr>
          <a:lstStyle/>
          <a:p>
            <a:r>
              <a:rPr lang="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 просвещения родителей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62682"/>
            <a:ext cx="10515600" cy="5114281"/>
          </a:xfrm>
        </p:spPr>
        <p:txBody>
          <a:bodyPr/>
          <a:lstStyle/>
          <a:p>
            <a:pPr marL="0" indent="0" algn="ctr">
              <a:buNone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к ценностям осознанного и ответственного </a:t>
            </a:r>
            <a:r>
              <a:rPr lang="ru-RU" sz="24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родительства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обеспечение поддержки семьи в вопросах образования, охраны и укрепления здоровья каждого ребенка, обеспечение единства подходов к воспитанию и обучению детей в условиях детского сада и семьи, повышение воспитательного потенциала семьи, а также информирование о правах родителей и государственной поддержке семей с детьми  дошкольного возраста.</a:t>
            </a:r>
          </a:p>
          <a:p>
            <a:endParaRPr lang="ru-RU" dirty="0"/>
          </a:p>
        </p:txBody>
      </p:sp>
      <p:pic>
        <p:nvPicPr>
          <p:cNvPr id="4" name="Google Shape;62;p14"/>
          <p:cNvPicPr preferRelativeResize="0">
            <a:picLocks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860691" y="0"/>
            <a:ext cx="1804087" cy="24795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114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2799"/>
          </a:xfrm>
        </p:spPr>
        <p:txBody>
          <a:bodyPr>
            <a:normAutofit/>
          </a:bodyPr>
          <a:lstStyle/>
          <a:p>
            <a:r>
              <a:rPr lang="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 просвещения родителей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13254"/>
            <a:ext cx="10515600" cy="51637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1.Психолого-педагогическое просвещение и информирование родителей о значимых изменениях в физическом и психическом развитии детей в младенческом, раннем и дошкольном возрасте, о необходимых условиях для обеспечения полноценного развития каждого ребёнка.</a:t>
            </a:r>
          </a:p>
          <a:p>
            <a:pPr marL="0" indent="0" algn="just">
              <a:buNone/>
            </a:pPr>
            <a:endParaRPr lang="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400" dirty="0" smtClean="0">
                <a:solidFill>
                  <a:schemeClr val="dk1"/>
                </a:solidFill>
              </a:rPr>
              <a:t> 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родителей к ценностям осознанного и ответственного </a:t>
            </a:r>
            <a:r>
              <a:rPr lang="ru-RU" sz="24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родительства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основы благополучия семьи и развития личности ребенка.</a:t>
            </a:r>
          </a:p>
          <a:p>
            <a:pPr marL="0" indent="0" algn="just">
              <a:buNone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400" dirty="0" smtClean="0">
                <a:solidFill>
                  <a:schemeClr val="dk1"/>
                </a:solidFill>
              </a:rPr>
              <a:t> 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Раскрытие родителям важности и особенностей образовательной работы с детьми младенческого, раннего и дошкольного возраста, понимания включенности родителей в общее дело воспитания и обучения, развития их детей.</a:t>
            </a:r>
          </a:p>
          <a:p>
            <a:pPr marL="0" indent="0">
              <a:buNone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1289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8454" y="576649"/>
            <a:ext cx="10645346" cy="56003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Психолого-педагогическая помощь родителям в понимании возможных причин возникновения трудностей в развитии ребенка и путей их преодоления и профилактики, в выборе оптимальной стратегии взаимодействия с ребенком.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Информирование родителей о возможностях получения индивидуальной помощи в вопросах укрепления здоровья, обучения и воспитания детей младенческого, раннего и дошкольного возраста.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2400" dirty="0" smtClean="0">
                <a:solidFill>
                  <a:schemeClr val="dk1"/>
                </a:solidFill>
              </a:rPr>
              <a:t> 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оптимальных средств и методов взаимодействия дошкольной образовательной организации с родителями детей младенческого, раннего и дошкольного возраста, основанный на выделенных проблемах семейного воспитания и взаимоотношений родителей с детьми.</a:t>
            </a:r>
          </a:p>
          <a:p>
            <a:pPr marL="0" indent="0" algn="just">
              <a:buNone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14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876" y="1001841"/>
            <a:ext cx="10515600" cy="4847024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ПРОГРАММЫ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Google Shape;62;p14"/>
          <p:cNvPicPr preferRelativeResize="0">
            <a:picLocks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198443" y="90616"/>
            <a:ext cx="1769076" cy="2314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858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202770"/>
            <a:ext cx="10515600" cy="6206267"/>
          </a:xfrm>
        </p:spPr>
        <p:txBody>
          <a:bodyPr>
            <a:normAutofit/>
          </a:bodyPr>
          <a:lstStyle/>
          <a:p>
            <a:pPr marL="0" lvl="0" indent="0">
              <a:lnSpc>
                <a:spcPct val="95000"/>
              </a:lnSpc>
              <a:spcBef>
                <a:spcPts val="0"/>
              </a:spcBef>
              <a:buSzPts val="852"/>
              <a:buNone/>
            </a:pPr>
            <a:r>
              <a:rPr lang="ru-RU" sz="24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 </a:t>
            </a:r>
          </a:p>
          <a:p>
            <a:pPr marL="0" lvl="0" indent="0">
              <a:lnSpc>
                <a:spcPct val="95000"/>
              </a:lnSpc>
              <a:spcBef>
                <a:spcPts val="0"/>
              </a:spcBef>
              <a:buSzPts val="852"/>
              <a:buNone/>
            </a:pPr>
            <a:r>
              <a:rPr lang="ru-RU" sz="24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Родительство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особый феномен в жизни человека </a:t>
            </a:r>
          </a:p>
          <a:p>
            <a:pPr marL="0" lvl="0" indent="0">
              <a:lnSpc>
                <a:spcPct val="95000"/>
              </a:lnSpc>
              <a:spcBef>
                <a:spcPts val="0"/>
              </a:spcBef>
              <a:buSzPts val="852"/>
              <a:buNone/>
            </a:pPr>
            <a:r>
              <a:rPr lang="ru-RU" sz="24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Особенности, формы и методы просвещения родителей (законных представителей) в дошкольной образовательной организации</a:t>
            </a:r>
          </a:p>
          <a:p>
            <a:pPr marL="0" lvl="0" indent="0">
              <a:lnSpc>
                <a:spcPct val="95000"/>
              </a:lnSpc>
              <a:spcBef>
                <a:spcPts val="0"/>
              </a:spcBef>
              <a:buSzPts val="852"/>
              <a:buNone/>
            </a:pPr>
            <a:r>
              <a:rPr lang="ru-RU" sz="24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Просвещение родителей (законных представителей) по вопросам здоровья, воспитания и развития детей младшего, раннего и дошкольного возрастов </a:t>
            </a:r>
          </a:p>
          <a:p>
            <a:pPr marL="0" lvl="0" indent="0">
              <a:lnSpc>
                <a:spcPct val="95000"/>
              </a:lnSpc>
              <a:spcBef>
                <a:spcPts val="0"/>
              </a:spcBef>
              <a:buSzPts val="852"/>
              <a:buNone/>
            </a:pPr>
            <a:r>
              <a:rPr lang="ru-RU" sz="24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4. 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и просвещение родителей (законных представителей), воспитывающих ребенка с ограниченными возможностями здоровья, в том числе детей-инвалидов </a:t>
            </a:r>
          </a:p>
          <a:p>
            <a:pPr marL="0" lvl="0" indent="0">
              <a:lnSpc>
                <a:spcPct val="95000"/>
              </a:lnSpc>
              <a:spcBef>
                <a:spcPts val="0"/>
              </a:spcBef>
              <a:buSzPts val="852"/>
              <a:buNone/>
            </a:pPr>
            <a:r>
              <a:rPr lang="ru-RU" sz="24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5.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Права родителей (законных представителей) и государственная поддержка семей с детьми дошкольного возраста</a:t>
            </a:r>
          </a:p>
          <a:p>
            <a:pPr marL="0" lvl="0" indent="0">
              <a:lnSpc>
                <a:spcPct val="95000"/>
              </a:lnSpc>
              <a:spcBef>
                <a:spcPts val="0"/>
              </a:spcBef>
              <a:buSzPts val="852"/>
              <a:buNone/>
            </a:pPr>
            <a:r>
              <a:rPr lang="ru-RU" sz="24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6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Часто встречающиеся вопросы родителей (законных представителей) детей дошкольного возраста и типичные проблемные ситуации («Вы спрашивали – мы отвечаем») </a:t>
            </a:r>
          </a:p>
          <a:p>
            <a:pPr marL="0" lvl="0" indent="0">
              <a:lnSpc>
                <a:spcPct val="95000"/>
              </a:lnSpc>
              <a:spcBef>
                <a:spcPts val="0"/>
              </a:spcBef>
              <a:buSzPts val="852"/>
              <a:buNone/>
            </a:pPr>
            <a:r>
              <a:rPr lang="ru-RU" sz="24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7.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Пространство родительских инициатив.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277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235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82811"/>
            <a:ext cx="10515600" cy="46941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обоснование актуальности Программы, обозначены цели, задачи просветительской  работы, ее принципы.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Google Shape;62;p14"/>
          <p:cNvPicPr preferRelativeResize="0">
            <a:picLocks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379675" y="74141"/>
            <a:ext cx="1655805" cy="243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838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502"/>
          </a:xfrm>
        </p:spPr>
        <p:txBody>
          <a:bodyPr>
            <a:noAutofit/>
          </a:bodyPr>
          <a:lstStyle/>
          <a:p>
            <a:pPr algn="ctr"/>
            <a:r>
              <a:rPr lang="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1. </a:t>
            </a:r>
            <a:br>
              <a:rPr lang="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Родительство как особый феномен</a:t>
            </a:r>
            <a:r>
              <a:rPr lang="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жизни человека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680" y="1326293"/>
            <a:ext cx="10515600" cy="51568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описание сущности: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феномена </a:t>
            </a:r>
            <a:r>
              <a:rPr lang="ru-RU" sz="24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родительства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родительских функций. </a:t>
            </a:r>
          </a:p>
          <a:p>
            <a:pPr marL="0" indent="0">
              <a:buNone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Обозначается ценность семьи и семейных отношений в современном обществе. В разделе раскрываются понятия «родительская компетентность», «осознанное и ответственное </a:t>
            </a:r>
            <a:r>
              <a:rPr lang="ru-RU" sz="24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родительство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систематизируются содержание и приемы родительского контроля, регуляторов поведения детей, описываются эффективные методы воспитания  и задачи </a:t>
            </a:r>
            <a:r>
              <a:rPr lang="ru-RU" sz="24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родительства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Обозначены понятия «семейные ценности», «семейные традиции», представлено их содержание и показано значение приобщения детей к семейным ценностям и традициям.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919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2. </a:t>
            </a:r>
            <a:br>
              <a:rPr lang="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Особенности, формы и методы просвещения родителей (законных представителей)</a:t>
            </a:r>
            <a:br>
              <a:rPr lang="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дошкольной образовательной организации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15218"/>
          </a:xfrm>
        </p:spPr>
        <p:txBody>
          <a:bodyPr/>
          <a:lstStyle/>
          <a:p>
            <a:pPr marL="0" indent="0">
              <a:buNone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посвящен характеристике процесса просветительской работы с родителями, ее содержания, форм и методов. В нем предлагается описание способов изучения особенностей семейного воспитания, уровня педагогической культуры родителей, выявления и анализа запросов родителей. В разделе содержится классификация и описание основных форм просвещения родителей, рассматриваются вопросы применения цифровых инструментов для повышения эффективности просвещения родителей.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705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799" y="365126"/>
            <a:ext cx="11771871" cy="91174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вовлечения родителей в образовательное пространство детского сада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88541"/>
            <a:ext cx="10515600" cy="51884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многих форм является помощь родителям, рекомендации, советы.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указывает на то, что семья воспринимается общественностью как педагогически несовершенный фактор в становлении личности ребёнка. </a:t>
            </a:r>
          </a:p>
          <a:p>
            <a:pPr marL="0" indent="0">
              <a:buNone/>
            </a:pP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не советуют и предлагают, а требуют; не подсказывают, а наставляют.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Всё это отталкивает родителей. А итог один — детский сад и родители занимаются воспитанием ребёнка, не взаимодействуя друг с другом.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и сами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семьёй не дают должных результатов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как направлены на взаимодействие с широким кругом родителей, со всем родительским коллективом группы. В этих условиях невозможно узнать индивидуальность семьи и ребёнка, его проблемы и успехи, сблизиться и контактировать, активизировать и работать сообща.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основных задач ФОП ДО является вовлечение родителей (законных представителей) в образовательный процесс. </a:t>
            </a:r>
          </a:p>
        </p:txBody>
      </p:sp>
    </p:spTree>
    <p:extLst>
      <p:ext uri="{BB962C8B-B14F-4D97-AF65-F5344CB8AC3E}">
        <p14:creationId xmlns:p14="http://schemas.microsoft.com/office/powerpoint/2010/main" val="198942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3. </a:t>
            </a:r>
            <a:br>
              <a:rPr lang="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Просвещение родителей по вопросам здоровья, воспитания и развития детей младшего, раннего и дошкольного возрастов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49316"/>
          </a:xfrm>
        </p:spPr>
        <p:txBody>
          <a:bodyPr>
            <a:normAutofit/>
          </a:bodyPr>
          <a:lstStyle/>
          <a:p>
            <a:pPr marL="425450" lvl="0" indent="-342900">
              <a:spcBef>
                <a:spcPts val="1200"/>
              </a:spcBef>
              <a:buClr>
                <a:schemeClr val="dk1"/>
              </a:buClr>
              <a:buSzPts val="23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информацию, ориентированную на просвещение родителей </a:t>
            </a:r>
            <a:r>
              <a:rPr lang="ru-RU" sz="24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нормотипичных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детей;</a:t>
            </a:r>
          </a:p>
          <a:p>
            <a:pPr marL="425450" lvl="0" indent="-342900">
              <a:spcBef>
                <a:spcPts val="1200"/>
              </a:spcBef>
              <a:buClr>
                <a:schemeClr val="dk1"/>
              </a:buClr>
              <a:buSzPts val="2300"/>
              <a:buFont typeface="Wingdings" panose="05000000000000000000" pitchFamily="2" charset="2"/>
              <a:buChar char="ü"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8150" lvl="0" indent="-342900">
              <a:spcBef>
                <a:spcPts val="0"/>
              </a:spcBef>
              <a:buClr>
                <a:schemeClr val="dk1"/>
              </a:buClr>
              <a:buSzPts val="21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содержательные вопросы, связанные со здоровьем, развитием и воспитанием в семье детей разных возрастов – от рождения до окончания дошкольного периода детства;</a:t>
            </a:r>
          </a:p>
          <a:p>
            <a:pPr marL="438150" lvl="0" indent="-342900">
              <a:spcBef>
                <a:spcPts val="0"/>
              </a:spcBef>
              <a:buClr>
                <a:schemeClr val="dk1"/>
              </a:buClr>
              <a:buSzPts val="2100"/>
              <a:buFont typeface="Wingdings" panose="05000000000000000000" pitchFamily="2" charset="2"/>
              <a:buChar char="ü"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8150" lvl="0" indent="-342900">
              <a:spcBef>
                <a:spcPts val="0"/>
              </a:spcBef>
              <a:buClr>
                <a:schemeClr val="dk1"/>
              </a:buClr>
              <a:buSzPts val="21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о том, что такое образовательная среда, каковы ее компоненты и каким образом можно организовать образовательную среду в домашних условиях;</a:t>
            </a:r>
          </a:p>
          <a:p>
            <a:pPr marL="438150" lvl="0" indent="-342900">
              <a:spcBef>
                <a:spcPts val="0"/>
              </a:spcBef>
              <a:buClr>
                <a:schemeClr val="dk1"/>
              </a:buClr>
              <a:buSzPts val="2100"/>
              <a:buFont typeface="Wingdings" panose="05000000000000000000" pitchFamily="2" charset="2"/>
              <a:buChar char="ü"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8150" lvl="0" indent="-342900" algn="just">
              <a:spcBef>
                <a:spcPts val="0"/>
              </a:spcBef>
              <a:buClr>
                <a:schemeClr val="dk1"/>
              </a:buClr>
              <a:buSzPts val="21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основных компонентов физического и психологического здоровья детей;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569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2465"/>
            <a:ext cx="10515600" cy="5814498"/>
          </a:xfrm>
        </p:spPr>
        <p:txBody>
          <a:bodyPr>
            <a:normAutofit/>
          </a:bodyPr>
          <a:lstStyle/>
          <a:p>
            <a:pPr marL="438150" lvl="0" indent="-342900" algn="just">
              <a:spcBef>
                <a:spcPts val="0"/>
              </a:spcBef>
              <a:buClr>
                <a:schemeClr val="dk1"/>
              </a:buClr>
              <a:buSzPts val="21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о рациональном питании детей различных возрастов,  значимости и специфике режима дня в разные возрастные периоды, обозначены способы </a:t>
            </a:r>
            <a:r>
              <a:rPr lang="ru-RU" sz="24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здоровьесбережения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условиях семьи, формирования у детей в семье полезных привычек;</a:t>
            </a:r>
          </a:p>
          <a:p>
            <a:pPr marL="457200" lvl="0" indent="-361950" algn="just">
              <a:spcBef>
                <a:spcPts val="0"/>
              </a:spcBef>
              <a:buClr>
                <a:schemeClr val="dk1"/>
              </a:buClr>
              <a:buSzPts val="2100"/>
              <a:buFont typeface="Wingdings" panose="05000000000000000000" pitchFamily="2" charset="2"/>
              <a:buChar char="ü"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8150" lvl="0" indent="-342900" algn="just">
              <a:spcBef>
                <a:spcPts val="0"/>
              </a:spcBef>
              <a:buClr>
                <a:schemeClr val="dk1"/>
              </a:buClr>
              <a:buSzPts val="21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безопасности детей: в быту, природе, социуме, цифровом пространстве;</a:t>
            </a:r>
          </a:p>
          <a:p>
            <a:pPr marL="457200" lvl="0" indent="-361950" algn="just">
              <a:spcBef>
                <a:spcPts val="0"/>
              </a:spcBef>
              <a:buClr>
                <a:schemeClr val="dk1"/>
              </a:buClr>
              <a:buSzPts val="2100"/>
              <a:buFont typeface="Wingdings" panose="05000000000000000000" pitchFamily="2" charset="2"/>
              <a:buChar char="ü"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8150" lvl="0" indent="-342900" algn="just">
              <a:spcBef>
                <a:spcPts val="0"/>
              </a:spcBef>
              <a:buClr>
                <a:schemeClr val="dk1"/>
              </a:buClr>
              <a:buSzPts val="21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особенности детей младенческого и раннего возрастов, основные линии и задачи развития ребенка;</a:t>
            </a:r>
          </a:p>
          <a:p>
            <a:pPr marL="457200" lvl="0" indent="-361950" algn="just">
              <a:spcBef>
                <a:spcPts val="0"/>
              </a:spcBef>
              <a:buClr>
                <a:schemeClr val="dk1"/>
              </a:buClr>
              <a:buSzPts val="2100"/>
              <a:buFont typeface="Wingdings" panose="05000000000000000000" pitchFamily="2" charset="2"/>
              <a:buChar char="ü"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8150" lvl="0" indent="-342900">
              <a:spcBef>
                <a:spcPts val="0"/>
              </a:spcBef>
              <a:buClr>
                <a:schemeClr val="dk1"/>
              </a:buClr>
              <a:buSzPts val="21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грудного вскармливания и отлучения от груди;</a:t>
            </a:r>
          </a:p>
          <a:p>
            <a:pPr marL="457200" lvl="0" indent="-361950">
              <a:spcBef>
                <a:spcPts val="0"/>
              </a:spcBef>
              <a:buClr>
                <a:schemeClr val="dk1"/>
              </a:buClr>
              <a:buSzPts val="2100"/>
              <a:buFont typeface="Wingdings" panose="05000000000000000000" pitchFamily="2" charset="2"/>
              <a:buChar char="ü"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8150" lvl="0" indent="-342900">
              <a:spcBef>
                <a:spcPts val="0"/>
              </a:spcBef>
              <a:buClr>
                <a:schemeClr val="dk1"/>
              </a:buClr>
              <a:buSzPts val="21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о приучении детей к туалету, формировании навыков самообслуживания и гигиены;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90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03654"/>
            <a:ext cx="10515600" cy="5773309"/>
          </a:xfrm>
        </p:spPr>
        <p:txBody>
          <a:bodyPr>
            <a:normAutofit/>
          </a:bodyPr>
          <a:lstStyle/>
          <a:p>
            <a:pPr marL="431800" lvl="0" indent="-342900">
              <a:spcBef>
                <a:spcPts val="0"/>
              </a:spcBef>
              <a:buClr>
                <a:schemeClr val="dk1"/>
              </a:buClr>
              <a:buSzPts val="22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о неразрывности физического и психического развития в раннем возрасте;</a:t>
            </a:r>
          </a:p>
          <a:p>
            <a:pPr marL="457200" lvl="0" indent="-368300">
              <a:spcBef>
                <a:spcPts val="0"/>
              </a:spcBef>
              <a:buClr>
                <a:schemeClr val="dk1"/>
              </a:buClr>
              <a:buSzPts val="2200"/>
              <a:buFont typeface="Wingdings" panose="05000000000000000000" pitchFamily="2" charset="2"/>
              <a:buChar char="ü"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1800" lvl="0" indent="-342900">
              <a:spcBef>
                <a:spcPts val="0"/>
              </a:spcBef>
              <a:buClr>
                <a:schemeClr val="dk1"/>
              </a:buClr>
              <a:buSzPts val="22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подготовки детей к переходу в ДОО;</a:t>
            </a:r>
          </a:p>
          <a:p>
            <a:pPr marL="457200" lvl="0" indent="-368300">
              <a:spcBef>
                <a:spcPts val="0"/>
              </a:spcBef>
              <a:buClr>
                <a:schemeClr val="dk1"/>
              </a:buClr>
              <a:buSzPts val="2200"/>
              <a:buFont typeface="Wingdings" panose="05000000000000000000" pitchFamily="2" charset="2"/>
              <a:buChar char="ü"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1800" lvl="0" indent="-342900" algn="just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22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подходы к воспитанию и направления воспитательной работы с детьми в семье;</a:t>
            </a:r>
          </a:p>
          <a:p>
            <a:pPr marL="457200" lvl="0" indent="-368300" algn="just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2200"/>
              <a:buFont typeface="Wingdings" panose="05000000000000000000" pitchFamily="2" charset="2"/>
              <a:buChar char="ü"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1800" lvl="0" indent="-342900" algn="just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22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влияния семьи на познавательное развитие детей, формы и методы духовно-нравственного, патриотического, трудового, художественно-эстетического воспитания в семье;</a:t>
            </a:r>
          </a:p>
          <a:p>
            <a:pPr marL="457200" lvl="0" indent="-368300" algn="just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2200"/>
              <a:buFont typeface="Wingdings" panose="05000000000000000000" pitchFamily="2" charset="2"/>
              <a:buChar char="ü"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1800" lvl="0" indent="-342900" algn="just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22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показана специфика гендерного воспитания в семье;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4262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1362"/>
            <a:ext cx="10515600" cy="5575601"/>
          </a:xfrm>
        </p:spPr>
        <p:txBody>
          <a:bodyPr>
            <a:normAutofit lnSpcReduction="10000"/>
          </a:bodyPr>
          <a:lstStyle/>
          <a:p>
            <a:pPr marL="546100" lvl="0" indent="-457200" algn="just">
              <a:lnSpc>
                <a:spcPct val="115000"/>
              </a:lnSpc>
              <a:spcBef>
                <a:spcPts val="1200"/>
              </a:spcBef>
              <a:buClr>
                <a:schemeClr val="dk1"/>
              </a:buClr>
              <a:buSzPts val="2200"/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освещены темы развития речи и формирования интереса к чтению у детей дошкольного возраста в семье, коммуникативного развития и социализации ребенка, роли и специфики игровой деятельности в дошкольном детстве; </a:t>
            </a:r>
          </a:p>
          <a:p>
            <a:pPr marL="546100" lvl="0" indent="-457200" algn="just">
              <a:lnSpc>
                <a:spcPct val="115000"/>
              </a:lnSpc>
              <a:spcBef>
                <a:spcPts val="1200"/>
              </a:spcBef>
              <a:buClr>
                <a:schemeClr val="dk1"/>
              </a:buClr>
              <a:buSzPts val="2200"/>
              <a:buFont typeface="Wingdings" panose="05000000000000000000" pitchFamily="2" charset="2"/>
              <a:buChar char="ü"/>
            </a:pPr>
            <a:endParaRPr lang="ru-RU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6100" lvl="0" indent="-457200" algn="just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2200"/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раскрываются пути подготовки ребенка и семьи к обучению в школе; </a:t>
            </a:r>
          </a:p>
          <a:p>
            <a:pPr marL="546100" lvl="0" indent="-457200" algn="just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2200"/>
              <a:buFont typeface="Wingdings" panose="05000000000000000000" pitchFamily="2" charset="2"/>
              <a:buChar char="ü"/>
            </a:pPr>
            <a:endParaRPr lang="ru-RU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5150" lvl="0" indent="-457200" algn="just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900"/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представлена тема игры, ключевые вопросы детского сообщества, особенности взаимодействия детей со сверстниками, детская субкультура.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14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4. </a:t>
            </a:r>
            <a:br>
              <a:rPr lang="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и просвещение родителей (законных представителей), воспитывающих ребенка с ограниченными возможностями здоровья, в том числе детей-инвалидов 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444500" algn="just">
              <a:lnSpc>
                <a:spcPct val="115000"/>
              </a:lnSpc>
              <a:spcBef>
                <a:spcPts val="1200"/>
              </a:spcBef>
              <a:buClr>
                <a:schemeClr val="dk1"/>
              </a:buClr>
              <a:buSzPts val="1100"/>
              <a:buNone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44500" algn="just">
              <a:lnSpc>
                <a:spcPct val="115000"/>
              </a:lnSpc>
              <a:spcBef>
                <a:spcPts val="1200"/>
              </a:spcBef>
              <a:buClr>
                <a:schemeClr val="dk1"/>
              </a:buClr>
              <a:buSzPts val="1100"/>
              <a:buNone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раздел содержит информацию об особенностях просвещения родителей детей с ограниченными возможностями здоровья (далее – ОВЗ), в том числе </a:t>
            </a:r>
            <a:r>
              <a:rPr lang="ru-RU" sz="24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детеи</a:t>
            </a: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̆-инвалидов.</a:t>
            </a:r>
          </a:p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dirty="0" smtClean="0"/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48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5. </a:t>
            </a:r>
            <a:br>
              <a:rPr lang="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родителей (законных представителей) и государственная поддержка семей с детьми дошкольного возраста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91651"/>
          </a:xfrm>
        </p:spPr>
        <p:txBody>
          <a:bodyPr/>
          <a:lstStyle/>
          <a:p>
            <a:pPr marL="0" indent="0">
              <a:buNone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Рассматриваются вопросы правовой и государственной поддержки семей.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423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6. </a:t>
            </a:r>
            <a:br>
              <a:rPr lang="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встречающиеся вопросы родителей </a:t>
            </a:r>
            <a:br>
              <a:rPr lang="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 представителей) детей дошкольного возраста и типичные проблемные ситуации </a:t>
            </a:r>
            <a:br>
              <a:rPr lang="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«Вы спрашивали – мы отвечаем») </a:t>
            </a:r>
            <a:endParaRPr lang="ru-RU" sz="31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21923"/>
            <a:ext cx="10515600" cy="4316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Шестой раздел содержит информацию для ответов на наиболее часто встречающиеся вопросы родителей.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3567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80086"/>
            <a:ext cx="10515600" cy="881450"/>
          </a:xfrm>
        </p:spPr>
        <p:txBody>
          <a:bodyPr>
            <a:normAutofit fontScale="90000"/>
          </a:bodyPr>
          <a:lstStyle/>
          <a:p>
            <a:pPr algn="ctr"/>
            <a:r>
              <a:rPr lang="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7. </a:t>
            </a:r>
            <a:br>
              <a:rPr lang="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 родительских инициатив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26292"/>
            <a:ext cx="10515600" cy="4850671"/>
          </a:xfrm>
        </p:spPr>
        <p:txBody>
          <a:bodyPr/>
          <a:lstStyle/>
          <a:p>
            <a:pPr marL="0" lvl="0" indent="444500" algn="just">
              <a:lnSpc>
                <a:spcPct val="115000"/>
              </a:lnSpc>
              <a:spcBef>
                <a:spcPts val="1200"/>
              </a:spcBef>
              <a:buClr>
                <a:schemeClr val="dk1"/>
              </a:buClr>
              <a:buSzPts val="1100"/>
              <a:buNone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Дается описание форм и способов, инициирующих родительскую активность, таких как: родительские клубы, движения, родительские объединения по интересам, родительские форумы, волонтерские движения и фестивали, совместные проекты родителей с детьми.</a:t>
            </a:r>
          </a:p>
          <a:p>
            <a:pPr marL="0" lvl="0" indent="444500" algn="just">
              <a:lnSpc>
                <a:spcPct val="115000"/>
              </a:lnSpc>
              <a:spcBef>
                <a:spcPts val="1200"/>
              </a:spcBef>
              <a:buClr>
                <a:schemeClr val="dk1"/>
              </a:buClr>
              <a:buSzPts val="1100"/>
              <a:buNone/>
            </a:pP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 разделов с третьего по седьмой представлены ключевые понятия по теме, примерная тематика и формы взаимодействия с родителями.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001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06314"/>
            <a:ext cx="10515600" cy="573989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формы реализации просветительских практик 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(педагог–родитель) 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5053061"/>
              </p:ext>
            </p:extLst>
          </p:nvPr>
        </p:nvGraphicFramePr>
        <p:xfrm>
          <a:off x="838200" y="1062038"/>
          <a:ext cx="10515600" cy="5218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370840">
                <a:tc>
                  <a:txBody>
                    <a:bodyPr/>
                    <a:lstStyle/>
                    <a:p>
                      <a:pPr marR="5778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Задачи просветительских практик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83820" marR="431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Формы реализации просветительских практик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83820" marR="431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3175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Осознание родителем существующих в обществе ценностей семьи, родительских ожиданий и установок, чувств и отношения родителей к детям, родительского стиля воспитания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83820" marR="43180" marT="0" marB="0" anchor="ctr"/>
                </a:tc>
                <a:tc>
                  <a:txBody>
                    <a:bodyPr/>
                    <a:lstStyle/>
                    <a:p>
                      <a:pPr marL="25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Психолого-педагогическое просвещение и информирование родителей об особенностях психофизического развития ребёнка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83820" marR="431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Понимание родителем себя, своих родительских реакций, мотивов своего поведения, осознание человеком, имеющим детей, своей родительской составляющей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83820" marR="43180" marT="0" marB="0"/>
                </a:tc>
                <a:tc>
                  <a:txBody>
                    <a:bodyPr/>
                    <a:lstStyle/>
                    <a:p>
                      <a:pPr marL="2540" marR="8191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Деловые игры, тренинги, решение прикладных задач, использование игровых элементов в неигровых ситуациях (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геймификация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83820" marR="431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Понимание каждым из супругов своего партнёра и особенностей его родительских реакций, осознание и принятие единства 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родительства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а не только ролей матери или отца по отдельности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83820" marR="43180" marT="0" marB="0" anchor="b"/>
                </a:tc>
                <a:tc>
                  <a:txBody>
                    <a:bodyPr/>
                    <a:lstStyle/>
                    <a:p>
                      <a:pPr marL="7620" marR="13144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Педагог и родители как 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содизайнеры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в определении целей и содержания просветительских практик; возможность учиться на своих ошибках; получение обратной связи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83820" marR="431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6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2356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формы реализации просветительских практик 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(родитель–ребёнок)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2665849"/>
              </p:ext>
            </p:extLst>
          </p:nvPr>
        </p:nvGraphicFramePr>
        <p:xfrm>
          <a:off x="838200" y="1366838"/>
          <a:ext cx="10515600" cy="3470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370840">
                <a:tc>
                  <a:txBody>
                    <a:bodyPr/>
                    <a:lstStyle/>
                    <a:p>
                      <a:pPr marL="381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Задачи просветительских практик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0170" marR="0" marT="142240" marB="73025" anchor="ctr"/>
                </a:tc>
                <a:tc>
                  <a:txBody>
                    <a:bodyPr/>
                    <a:lstStyle/>
                    <a:p>
                      <a:pPr marL="520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Формы реализации просветительских практик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0170" marR="0" marT="142240" marB="73025" anchor="ctr"/>
                </a:tc>
              </a:tr>
              <a:tr h="370840">
                <a:tc>
                  <a:txBody>
                    <a:bodyPr/>
                    <a:lstStyle/>
                    <a:p>
                      <a:pPr marR="1016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Формирование 	культурной идентичности: корни, история семьи и культуры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0170" marR="0" marT="142240" marB="73025" anchor="b"/>
                </a:tc>
                <a:tc>
                  <a:txBody>
                    <a:bodyPr/>
                    <a:lstStyle/>
                    <a:p>
                      <a:pPr marL="12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Проекты, выставки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0170" marR="0" marT="142240" marB="73025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Передача семейных ценностей и норм поведения</a:t>
                      </a: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0170" marR="0" marT="142240" marB="73025"/>
                </a:tc>
                <a:tc>
                  <a:txBody>
                    <a:bodyPr/>
                    <a:lstStyle/>
                    <a:p>
                      <a:pPr marL="12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Совместная разработка сценариев семейных традиций, праздников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0170" marR="0" marT="142240" marB="73025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Формирование чувства безопасности и стабильности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0170" marR="0" marT="142240" marB="73025" anchor="b"/>
                </a:tc>
                <a:tc>
                  <a:txBody>
                    <a:bodyPr/>
                    <a:lstStyle/>
                    <a:p>
                      <a:pPr marL="12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Семейные ритуалы — совместная разработка игровых сценариев, презентаций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0170" marR="0" marT="142240" marB="73025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02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8896"/>
            <a:ext cx="10515600" cy="60383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в настоящее время активно развиваются различные проекты и программы по обучению родителей навыкам воспитания, общения с детьми и участию в образовании.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Система, предоставляющая родителям ориентационное поле, в котором они осуществляют выбор оптимальных знаний и условий воспитания детей в семье.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10660"/>
          <p:cNvGrpSpPr/>
          <p:nvPr/>
        </p:nvGrpSpPr>
        <p:grpSpPr>
          <a:xfrm>
            <a:off x="2215197" y="2607627"/>
            <a:ext cx="7761604" cy="1642745"/>
            <a:chOff x="0" y="0"/>
            <a:chExt cx="7761732" cy="1642872"/>
          </a:xfrm>
        </p:grpSpPr>
        <p:pic>
          <p:nvPicPr>
            <p:cNvPr id="11" name="Picture 31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436876" cy="1642872"/>
            </a:xfrm>
            <a:prstGeom prst="rect">
              <a:avLst/>
            </a:prstGeom>
          </p:spPr>
        </p:pic>
        <p:pic>
          <p:nvPicPr>
            <p:cNvPr id="12" name="Picture 31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150108" y="144780"/>
              <a:ext cx="1642872" cy="1240536"/>
            </a:xfrm>
            <a:prstGeom prst="rect">
              <a:avLst/>
            </a:prstGeom>
          </p:spPr>
        </p:pic>
        <p:pic>
          <p:nvPicPr>
            <p:cNvPr id="13" name="Picture 319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5504688" y="28956"/>
              <a:ext cx="2257044" cy="1508760"/>
            </a:xfrm>
            <a:prstGeom prst="rect">
              <a:avLst/>
            </a:prstGeom>
          </p:spPr>
        </p:pic>
        <p:sp>
          <p:nvSpPr>
            <p:cNvPr id="14" name="Shape 320"/>
            <p:cNvSpPr/>
            <p:nvPr/>
          </p:nvSpPr>
          <p:spPr>
            <a:xfrm>
              <a:off x="2529840" y="784860"/>
              <a:ext cx="501396" cy="228600"/>
            </a:xfrm>
            <a:custGeom>
              <a:avLst/>
              <a:gdLst/>
              <a:ahLst/>
              <a:cxnLst/>
              <a:rect l="0" t="0" r="0" b="0"/>
              <a:pathLst>
                <a:path w="501396" h="228600">
                  <a:moveTo>
                    <a:pt x="387096" y="0"/>
                  </a:moveTo>
                  <a:lnTo>
                    <a:pt x="501396" y="114300"/>
                  </a:lnTo>
                  <a:lnTo>
                    <a:pt x="387096" y="228600"/>
                  </a:lnTo>
                  <a:lnTo>
                    <a:pt x="387096" y="171450"/>
                  </a:lnTo>
                  <a:lnTo>
                    <a:pt x="0" y="171450"/>
                  </a:lnTo>
                  <a:lnTo>
                    <a:pt x="0" y="57150"/>
                  </a:lnTo>
                  <a:lnTo>
                    <a:pt x="387096" y="57150"/>
                  </a:lnTo>
                  <a:lnTo>
                    <a:pt x="38709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F81B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5" name="Shape 321"/>
            <p:cNvSpPr/>
            <p:nvPr/>
          </p:nvSpPr>
          <p:spPr>
            <a:xfrm>
              <a:off x="2530602" y="785622"/>
              <a:ext cx="501396" cy="228600"/>
            </a:xfrm>
            <a:custGeom>
              <a:avLst/>
              <a:gdLst/>
              <a:ahLst/>
              <a:cxnLst/>
              <a:rect l="0" t="0" r="0" b="0"/>
              <a:pathLst>
                <a:path w="501396" h="228600">
                  <a:moveTo>
                    <a:pt x="0" y="57150"/>
                  </a:moveTo>
                  <a:lnTo>
                    <a:pt x="387096" y="57150"/>
                  </a:lnTo>
                  <a:lnTo>
                    <a:pt x="387096" y="0"/>
                  </a:lnTo>
                  <a:lnTo>
                    <a:pt x="501396" y="114300"/>
                  </a:lnTo>
                  <a:lnTo>
                    <a:pt x="387096" y="228600"/>
                  </a:lnTo>
                  <a:lnTo>
                    <a:pt x="387096" y="171450"/>
                  </a:lnTo>
                  <a:lnTo>
                    <a:pt x="0" y="171450"/>
                  </a:lnTo>
                  <a:close/>
                </a:path>
              </a:pathLst>
            </a:custGeom>
            <a:ln w="25908" cap="rnd">
              <a:miter lim="127000"/>
            </a:ln>
          </p:spPr>
          <p:style>
            <a:lnRef idx="1">
              <a:srgbClr val="385D8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6" name="Shape 322"/>
            <p:cNvSpPr/>
            <p:nvPr/>
          </p:nvSpPr>
          <p:spPr>
            <a:xfrm>
              <a:off x="4887468" y="784860"/>
              <a:ext cx="501396" cy="228600"/>
            </a:xfrm>
            <a:custGeom>
              <a:avLst/>
              <a:gdLst/>
              <a:ahLst/>
              <a:cxnLst/>
              <a:rect l="0" t="0" r="0" b="0"/>
              <a:pathLst>
                <a:path w="501396" h="228600">
                  <a:moveTo>
                    <a:pt x="387096" y="0"/>
                  </a:moveTo>
                  <a:lnTo>
                    <a:pt x="501396" y="114300"/>
                  </a:lnTo>
                  <a:lnTo>
                    <a:pt x="387096" y="228600"/>
                  </a:lnTo>
                  <a:lnTo>
                    <a:pt x="387096" y="171450"/>
                  </a:lnTo>
                  <a:lnTo>
                    <a:pt x="0" y="171450"/>
                  </a:lnTo>
                  <a:lnTo>
                    <a:pt x="0" y="57150"/>
                  </a:lnTo>
                  <a:lnTo>
                    <a:pt x="387096" y="57150"/>
                  </a:lnTo>
                  <a:lnTo>
                    <a:pt x="387096" y="0"/>
                  </a:lnTo>
                  <a:close/>
                </a:path>
              </a:pathLst>
            </a:custGeom>
            <a:ln w="0" cap="rnd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F81B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7" name="Shape 323"/>
            <p:cNvSpPr/>
            <p:nvPr/>
          </p:nvSpPr>
          <p:spPr>
            <a:xfrm>
              <a:off x="4888230" y="785622"/>
              <a:ext cx="501396" cy="228600"/>
            </a:xfrm>
            <a:custGeom>
              <a:avLst/>
              <a:gdLst/>
              <a:ahLst/>
              <a:cxnLst/>
              <a:rect l="0" t="0" r="0" b="0"/>
              <a:pathLst>
                <a:path w="501396" h="228600">
                  <a:moveTo>
                    <a:pt x="0" y="57150"/>
                  </a:moveTo>
                  <a:lnTo>
                    <a:pt x="387096" y="57150"/>
                  </a:lnTo>
                  <a:lnTo>
                    <a:pt x="387096" y="0"/>
                  </a:lnTo>
                  <a:lnTo>
                    <a:pt x="501396" y="114300"/>
                  </a:lnTo>
                  <a:lnTo>
                    <a:pt x="387096" y="228600"/>
                  </a:lnTo>
                  <a:lnTo>
                    <a:pt x="387096" y="171450"/>
                  </a:lnTo>
                  <a:lnTo>
                    <a:pt x="0" y="171450"/>
                  </a:lnTo>
                  <a:close/>
                </a:path>
              </a:pathLst>
            </a:custGeom>
            <a:ln w="25908" cap="rnd">
              <a:miter lim="127000"/>
            </a:ln>
          </p:spPr>
          <p:style>
            <a:lnRef idx="1">
              <a:srgbClr val="385D8A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912097" y="4588708"/>
            <a:ext cx="10003037" cy="2700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165" lvl="0" algn="just" fontAlgn="base">
              <a:lnSpc>
                <a:spcPct val="108000"/>
              </a:lnSpc>
              <a:spcAft>
                <a:spcPts val="340"/>
              </a:spcAft>
              <a:buClr>
                <a:srgbClr val="000000"/>
              </a:buClr>
              <a:buSzPts val="1100"/>
            </a:pPr>
            <a:r>
              <a:rPr lang="ru-RU" sz="24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Особый способ деятельности по оказанию педагогической помощи родителям в решении проблем воспитания детей в семье, в преодолении социокультурных и психолого-педагогических проблем, связанных с воспитанием детей</a:t>
            </a:r>
            <a:r>
              <a:rPr lang="ru-RU" sz="2400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ru-RU" dirty="0" smtClean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marR="50165" lvl="0" algn="ctr" fontAlgn="base">
              <a:lnSpc>
                <a:spcPct val="108000"/>
              </a:lnSpc>
              <a:spcAft>
                <a:spcPts val="340"/>
              </a:spcAft>
              <a:buClr>
                <a:srgbClr val="000000"/>
              </a:buClr>
              <a:buSzPts val="1100"/>
            </a:pPr>
            <a:r>
              <a:rPr lang="ru-RU" sz="2400" b="1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РОДИТЕЛЬСКОЕ ПРОСВЕЩЕНИЙ – ЧТО ЭТО?</a:t>
            </a:r>
            <a:endParaRPr lang="ru-RU" sz="2400" b="1" u="none" strike="noStrike" dirty="0" smtClean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50165" lvl="0" fontAlgn="base">
              <a:lnSpc>
                <a:spcPct val="108000"/>
              </a:lnSpc>
              <a:spcAft>
                <a:spcPts val="340"/>
              </a:spcAft>
              <a:buClr>
                <a:srgbClr val="000000"/>
              </a:buClr>
              <a:buSzPts val="1100"/>
            </a:pPr>
            <a:r>
              <a:rPr lang="ru-RU" u="none" strike="noStrike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marR="50165" lvl="0" indent="-342900" fontAlgn="base">
              <a:lnSpc>
                <a:spcPct val="108000"/>
              </a:lnSpc>
              <a:spcAft>
                <a:spcPts val="34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•"/>
            </a:pPr>
            <a:endParaRPr lang="ru-RU" sz="12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333"/>
          <p:cNvPicPr/>
          <p:nvPr/>
        </p:nvPicPr>
        <p:blipFill>
          <a:blip r:embed="rId5"/>
          <a:stretch>
            <a:fillRect/>
          </a:stretch>
        </p:blipFill>
        <p:spPr>
          <a:xfrm>
            <a:off x="3165475" y="3270567"/>
            <a:ext cx="5861050" cy="31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14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4147624"/>
              </p:ext>
            </p:extLst>
          </p:nvPr>
        </p:nvGraphicFramePr>
        <p:xfrm>
          <a:off x="665163" y="376238"/>
          <a:ext cx="10515600" cy="4619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0170" marR="73025" marT="10033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0170" marR="73025" marT="100330" marB="7620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Укрепление семейных отношений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0170" marR="73025" marT="100330" marB="76200"/>
                </a:tc>
                <a:tc>
                  <a:txBody>
                    <a:bodyPr/>
                    <a:lstStyle/>
                    <a:p>
                      <a:pPr marL="12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Совместная разработка маршрутов совместных поездок, 	сценариев 	семейных 	вечеров, культурных мероприятий </a:t>
                      </a: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0170" marR="73025" marT="100330" marB="76200" anchor="b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Развитие эмоционального интеллекта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0170" marR="73025" marT="100330" marB="76200"/>
                </a:tc>
                <a:tc>
                  <a:txBody>
                    <a:bodyPr/>
                    <a:lstStyle/>
                    <a:p>
                      <a:pPr marL="12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Участие в праздниках, совместных играх, благотворительных акциях, обмен подарками; разработка кодекса общения с детьми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0170" marR="73025" marT="100330" marB="76200" anchor="b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Признание важности семьи на уровне государства </a:t>
                      </a: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0170" marR="73025" marT="100330" marB="76200"/>
                </a:tc>
                <a:tc>
                  <a:txBody>
                    <a:bodyPr/>
                    <a:lstStyle/>
                    <a:p>
                      <a:pPr marL="12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Праздничные события: День матери, День отца, День пожилого человека, День семьи, любви и верности, а также чествование героев-воинов, героев труда и др.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0170" marR="73025" marT="100330" marB="7620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895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461319"/>
            <a:ext cx="5181600" cy="5715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 Работа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коллективом ДОО по организации взаимодействия с семьёй, ознакомление педагогов с системой новых форм работы с родителями.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Просвещение и повышение педагогической  культуры родителей.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 Вовлечение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в  деятельность ДОО, просветительские практики.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337751"/>
            <a:ext cx="5181600" cy="5839212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grpSp>
        <p:nvGrpSpPr>
          <p:cNvPr id="5" name="Group 11218"/>
          <p:cNvGrpSpPr/>
          <p:nvPr/>
        </p:nvGrpSpPr>
        <p:grpSpPr>
          <a:xfrm>
            <a:off x="7290487" y="1771135"/>
            <a:ext cx="3822357" cy="3278658"/>
            <a:chOff x="0" y="0"/>
            <a:chExt cx="2854171" cy="2237232"/>
          </a:xfrm>
        </p:grpSpPr>
        <p:pic>
          <p:nvPicPr>
            <p:cNvPr id="6" name="Picture 45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379220" cy="1392936"/>
            </a:xfrm>
            <a:prstGeom prst="rect">
              <a:avLst/>
            </a:prstGeom>
          </p:spPr>
        </p:pic>
        <p:pic>
          <p:nvPicPr>
            <p:cNvPr id="7" name="Picture 45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612648" y="387096"/>
              <a:ext cx="300228" cy="304800"/>
            </a:xfrm>
            <a:prstGeom prst="rect">
              <a:avLst/>
            </a:prstGeom>
          </p:spPr>
        </p:pic>
        <p:sp>
          <p:nvSpPr>
            <p:cNvPr id="8" name="Rectangle 456"/>
            <p:cNvSpPr/>
            <p:nvPr/>
          </p:nvSpPr>
          <p:spPr>
            <a:xfrm>
              <a:off x="613918" y="436088"/>
              <a:ext cx="369305" cy="39548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2400" dirty="0">
                  <a:solidFill>
                    <a:srgbClr val="000000"/>
                  </a:solidFill>
                  <a:effectLst/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А </a:t>
              </a:r>
              <a:endParaRPr lang="ru-RU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Rectangle 457"/>
            <p:cNvSpPr/>
            <p:nvPr/>
          </p:nvSpPr>
          <p:spPr>
            <a:xfrm>
              <a:off x="891286" y="561467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pic>
          <p:nvPicPr>
            <p:cNvPr id="10" name="Picture 459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81000" y="723900"/>
              <a:ext cx="894588" cy="184404"/>
            </a:xfrm>
            <a:prstGeom prst="rect">
              <a:avLst/>
            </a:prstGeom>
          </p:spPr>
        </p:pic>
        <p:sp>
          <p:nvSpPr>
            <p:cNvPr id="11" name="Rectangle 460"/>
            <p:cNvSpPr/>
            <p:nvPr/>
          </p:nvSpPr>
          <p:spPr>
            <a:xfrm>
              <a:off x="381889" y="762630"/>
              <a:ext cx="1121647" cy="23814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5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Работа с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Rectangle 461"/>
            <p:cNvSpPr/>
            <p:nvPr/>
          </p:nvSpPr>
          <p:spPr>
            <a:xfrm>
              <a:off x="1225042" y="796163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pic>
          <p:nvPicPr>
            <p:cNvPr id="13" name="Picture 463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288036" y="876300"/>
              <a:ext cx="1083564" cy="184404"/>
            </a:xfrm>
            <a:prstGeom prst="rect">
              <a:avLst/>
            </a:prstGeom>
          </p:spPr>
        </p:pic>
        <p:sp>
          <p:nvSpPr>
            <p:cNvPr id="14" name="Rectangle 464"/>
            <p:cNvSpPr/>
            <p:nvPr/>
          </p:nvSpPr>
          <p:spPr>
            <a:xfrm>
              <a:off x="288925" y="915030"/>
              <a:ext cx="1351196" cy="23814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5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педагогами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Rectangle 465"/>
            <p:cNvSpPr/>
            <p:nvPr/>
          </p:nvSpPr>
          <p:spPr>
            <a:xfrm>
              <a:off x="1304290" y="948563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pic>
          <p:nvPicPr>
            <p:cNvPr id="16" name="Picture 467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582168" y="912876"/>
              <a:ext cx="1461516" cy="1324356"/>
            </a:xfrm>
            <a:prstGeom prst="rect">
              <a:avLst/>
            </a:prstGeom>
          </p:spPr>
        </p:pic>
        <p:pic>
          <p:nvPicPr>
            <p:cNvPr id="17" name="Picture 469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1234440" y="1246632"/>
              <a:ext cx="214884" cy="306324"/>
            </a:xfrm>
            <a:prstGeom prst="rect">
              <a:avLst/>
            </a:prstGeom>
          </p:spPr>
        </p:pic>
        <p:sp>
          <p:nvSpPr>
            <p:cNvPr id="18" name="Rectangle 470"/>
            <p:cNvSpPr/>
            <p:nvPr/>
          </p:nvSpPr>
          <p:spPr>
            <a:xfrm>
              <a:off x="1235710" y="1295624"/>
              <a:ext cx="265121" cy="39548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2400">
                  <a:solidFill>
                    <a:srgbClr val="000000"/>
                  </a:solidFill>
                  <a:effectLst/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В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Rectangle 471"/>
            <p:cNvSpPr/>
            <p:nvPr/>
          </p:nvSpPr>
          <p:spPr>
            <a:xfrm>
              <a:off x="1435354" y="1421003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pic>
          <p:nvPicPr>
            <p:cNvPr id="20" name="Picture 473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877824" y="1600200"/>
              <a:ext cx="1220724" cy="184404"/>
            </a:xfrm>
            <a:prstGeom prst="rect">
              <a:avLst/>
            </a:prstGeom>
          </p:spPr>
        </p:pic>
        <p:sp>
          <p:nvSpPr>
            <p:cNvPr id="21" name="Rectangle 474"/>
            <p:cNvSpPr/>
            <p:nvPr/>
          </p:nvSpPr>
          <p:spPr>
            <a:xfrm>
              <a:off x="879094" y="1638929"/>
              <a:ext cx="1505241" cy="23814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5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Совместная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Rectangle 475"/>
            <p:cNvSpPr/>
            <p:nvPr/>
          </p:nvSpPr>
          <p:spPr>
            <a:xfrm>
              <a:off x="2009902" y="1672463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pic>
          <p:nvPicPr>
            <p:cNvPr id="23" name="Picture 477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1065276" y="1769364"/>
              <a:ext cx="664464" cy="184404"/>
            </a:xfrm>
            <a:prstGeom prst="rect">
              <a:avLst/>
            </a:prstGeom>
          </p:spPr>
        </p:pic>
        <p:sp>
          <p:nvSpPr>
            <p:cNvPr id="24" name="Rectangle 478"/>
            <p:cNvSpPr/>
            <p:nvPr/>
          </p:nvSpPr>
          <p:spPr>
            <a:xfrm>
              <a:off x="1066546" y="1807871"/>
              <a:ext cx="826023" cy="2385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5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работа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Rectangle 479"/>
            <p:cNvSpPr/>
            <p:nvPr/>
          </p:nvSpPr>
          <p:spPr>
            <a:xfrm>
              <a:off x="1686814" y="1841398"/>
              <a:ext cx="42236" cy="19035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pic>
          <p:nvPicPr>
            <p:cNvPr id="26" name="Picture 481"/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1085088" y="92964"/>
              <a:ext cx="1533144" cy="1306068"/>
            </a:xfrm>
            <a:prstGeom prst="rect">
              <a:avLst/>
            </a:prstGeom>
          </p:spPr>
        </p:pic>
        <p:pic>
          <p:nvPicPr>
            <p:cNvPr id="27" name="Picture 483"/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1775460" y="377952"/>
              <a:ext cx="214884" cy="304800"/>
            </a:xfrm>
            <a:prstGeom prst="rect">
              <a:avLst/>
            </a:prstGeom>
          </p:spPr>
        </p:pic>
        <p:sp>
          <p:nvSpPr>
            <p:cNvPr id="28" name="Rectangle 484"/>
            <p:cNvSpPr/>
            <p:nvPr/>
          </p:nvSpPr>
          <p:spPr>
            <a:xfrm>
              <a:off x="1776730" y="426944"/>
              <a:ext cx="263905" cy="39548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2400">
                  <a:solidFill>
                    <a:srgbClr val="000000"/>
                  </a:solidFill>
                  <a:effectLst/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Б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Rectangle 485"/>
            <p:cNvSpPr/>
            <p:nvPr/>
          </p:nvSpPr>
          <p:spPr>
            <a:xfrm>
              <a:off x="1974850" y="552323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pic>
          <p:nvPicPr>
            <p:cNvPr id="30" name="Picture 487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540764" y="638556"/>
              <a:ext cx="894588" cy="184404"/>
            </a:xfrm>
            <a:prstGeom prst="rect">
              <a:avLst/>
            </a:prstGeom>
          </p:spPr>
        </p:pic>
        <p:sp>
          <p:nvSpPr>
            <p:cNvPr id="31" name="Rectangle 488"/>
            <p:cNvSpPr/>
            <p:nvPr/>
          </p:nvSpPr>
          <p:spPr>
            <a:xfrm>
              <a:off x="1542034" y="677286"/>
              <a:ext cx="1121646" cy="23814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5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Работа с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Rectangle 489"/>
            <p:cNvSpPr/>
            <p:nvPr/>
          </p:nvSpPr>
          <p:spPr>
            <a:xfrm>
              <a:off x="2384806" y="710819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pic>
          <p:nvPicPr>
            <p:cNvPr id="33" name="Picture 491"/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1423416" y="807720"/>
              <a:ext cx="1149096" cy="184404"/>
            </a:xfrm>
            <a:prstGeom prst="rect">
              <a:avLst/>
            </a:prstGeom>
          </p:spPr>
        </p:pic>
        <p:sp>
          <p:nvSpPr>
            <p:cNvPr id="34" name="Rectangle 492"/>
            <p:cNvSpPr/>
            <p:nvPr/>
          </p:nvSpPr>
          <p:spPr>
            <a:xfrm>
              <a:off x="1424686" y="846450"/>
              <a:ext cx="1429485" cy="23814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5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родителями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Rectangle 493"/>
            <p:cNvSpPr/>
            <p:nvPr/>
          </p:nvSpPr>
          <p:spPr>
            <a:xfrm>
              <a:off x="2499360" y="879983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324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Работа с коллективом ДОО по организации </a:t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 семьёй, ознакомление педагогов с системой новых форм работы с родителями: </a:t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Доброжелательный стиль общения педагогов с родителями.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подход. </a:t>
            </a:r>
          </a:p>
          <a:p>
            <a:pPr lvl="0" fontAlgn="base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Сотрудничество, а не наставничество. </a:t>
            </a:r>
          </a:p>
          <a:p>
            <a:pPr lvl="0" fontAlgn="base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Готовимся серьёзно. </a:t>
            </a:r>
          </a:p>
          <a:p>
            <a:pPr lvl="0" fontAlgn="base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Динамичность.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216" y="4184822"/>
            <a:ext cx="9267568" cy="249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54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227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Просвещение и повышение педагогической культуры родителей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87396"/>
            <a:ext cx="10515600" cy="5089567"/>
          </a:xfrm>
        </p:spPr>
        <p:txBody>
          <a:bodyPr/>
          <a:lstStyle/>
          <a:p>
            <a:pPr marL="0" indent="0">
              <a:buNone/>
            </a:pP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просвещения родителей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 представителей) детей младенческого, раннего и дошкольного возраста является: </a:t>
            </a:r>
          </a:p>
          <a:p>
            <a:pPr lvl="0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поддержки семьи в вопросах образования, охраны и укрепления здоровья каждого ребёнка;  </a:t>
            </a:r>
          </a:p>
          <a:p>
            <a:pPr lvl="0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детского сада и семьи;  </a:t>
            </a:r>
          </a:p>
          <a:p>
            <a:pPr lvl="0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воспитательного потенциала семьи.  (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просвещения родителей (законных представителей) детей дошкольного возраста, посещающих дошкольные образовательные организации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517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Просветительские практики в работе дошкольной организации с родителями (законными представителями) воспитанников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573427"/>
            <a:ext cx="5181600" cy="4893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практика?</a:t>
            </a:r>
            <a:r>
              <a:rPr lang="ru-RU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систематическая, многократно повторяющаяся деятельность. В процессе практики человек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создаёт новую реальность — мир материальной 	и духовной культуры, 	новые условия своего существования, которые не даны природой  в 	готовом виде.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основа умения, опыта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573427"/>
            <a:ext cx="5181600" cy="48932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просветительская практика? </a:t>
            </a:r>
            <a:r>
              <a:rPr lang="ru-RU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систематическая деятельность ДОО, направленная на поддержку семьи в вопросах образования, охраны и укрепления здоровья каждого ребёнка.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просветительских практик создаётся новая реальность — единство подходов к воспитанию и обучению детей в условиях детского сада и семьи; 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18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0021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просветительских практик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32022"/>
            <a:ext cx="10515600" cy="5344941"/>
          </a:xfrm>
        </p:spPr>
        <p:txBody>
          <a:bodyPr>
            <a:normAutofit/>
          </a:bodyPr>
          <a:lstStyle/>
          <a:p>
            <a:pPr lvl="0"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Просветительская функция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создание информационных возможностей видеть и понимать изменения, происходящие с детьми, эффективно воздействовать на ситуацию.</a:t>
            </a:r>
            <a:r>
              <a:rPr lang="ru-RU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Консультативная функция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психолого-педагогический поиск методов эффективного влияния на ребёнка в процессе приобретения им личностных, социальных навыков.</a:t>
            </a:r>
            <a:r>
              <a:rPr lang="ru-RU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Коммуникативная функция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обогащение семейной жизни эмоциональными   впечатлениями, опытом    культуры    взаимодействия   ребёнка и родителей, укрепление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детскородительских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отношений.</a:t>
            </a:r>
            <a:r>
              <a:rPr lang="ru-RU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функция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формирование у родителей потребности самообразования, повышения уровня родительских компетенций.</a:t>
            </a:r>
            <a:r>
              <a:rPr lang="ru-RU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Организационно-управленческая функция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продвижение лучших практик участия родителей в жизни ДОО, повышение эффективности данных процессов, консолидация детей и взрослых вокруг ДОО.</a:t>
            </a:r>
            <a:r>
              <a:rPr lang="ru-RU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9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420130"/>
            <a:ext cx="5181600" cy="5756833"/>
          </a:xfrm>
        </p:spPr>
        <p:txBody>
          <a:bodyPr/>
          <a:lstStyle/>
          <a:p>
            <a:endParaRPr lang="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просвещения родителей утверждена письмом Минпросвещения от 21.11.2024 № 03-1664</a:t>
            </a:r>
            <a:endParaRPr lang="ru-RU" dirty="0"/>
          </a:p>
        </p:txBody>
      </p:sp>
      <p:pic>
        <p:nvPicPr>
          <p:cNvPr id="5" name="Google Shape;62;p14"/>
          <p:cNvPicPr preferRelativeResize="0">
            <a:picLocks noGrp="1"/>
          </p:cNvPicPr>
          <p:nvPr>
            <p:ph sz="half" idx="2"/>
          </p:nvPr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64549" y="255372"/>
            <a:ext cx="4335473" cy="61619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078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</TotalTime>
  <Words>1758</Words>
  <Application>Microsoft Office PowerPoint</Application>
  <PresentationFormat>Широкоэкранный</PresentationFormat>
  <Paragraphs>191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Georgia</vt:lpstr>
      <vt:lpstr>Times New Roman</vt:lpstr>
      <vt:lpstr>Wingdings</vt:lpstr>
      <vt:lpstr>Тема Office</vt:lpstr>
      <vt:lpstr>Программа просвещения родителей  (законных представителей) детей дошкольного возраста посещающих дошкольные образовательные организации.</vt:lpstr>
      <vt:lpstr>Проблема вовлечения родителей в образовательное пространство детского сада  </vt:lpstr>
      <vt:lpstr>Презентация PowerPoint</vt:lpstr>
      <vt:lpstr>Презентация PowerPoint</vt:lpstr>
      <vt:lpstr>А. Работа с коллективом ДОО по организации  взаимодействия с семьёй, ознакомление педагогов с системой новых форм работы с родителями:  </vt:lpstr>
      <vt:lpstr>Б. Просвещение и повышение педагогической культуры родителей  </vt:lpstr>
      <vt:lpstr>  В. Просветительские практики в работе дошкольной организации с родителями (законными представителями) воспитанников   </vt:lpstr>
      <vt:lpstr>Функции просветительских практик</vt:lpstr>
      <vt:lpstr>Презентация PowerPoint</vt:lpstr>
      <vt:lpstr>Презентация PowerPoint</vt:lpstr>
      <vt:lpstr>Содержание просвещения родителей  детей</vt:lpstr>
      <vt:lpstr>Цель Программы просвещения родителей </vt:lpstr>
      <vt:lpstr>Задачи Программы просвещения родителей </vt:lpstr>
      <vt:lpstr>Презентация PowerPoint</vt:lpstr>
      <vt:lpstr>Презентация PowerPoint</vt:lpstr>
      <vt:lpstr>Презентация PowerPoint</vt:lpstr>
      <vt:lpstr>Пояснительная записка</vt:lpstr>
      <vt:lpstr>Раздел 1.  Родительство как особый феномен в жизни человека</vt:lpstr>
      <vt:lpstr>Раздел 2.  Особенности, формы и методы просвещения родителей (законных представителей)  в дошкольной образовательной организации</vt:lpstr>
      <vt:lpstr>Раздел 3.  Просвещение родителей по вопросам здоровья, воспитания и развития детей младшего, раннего и дошкольного возрастов</vt:lpstr>
      <vt:lpstr>Презентация PowerPoint</vt:lpstr>
      <vt:lpstr>Презентация PowerPoint</vt:lpstr>
      <vt:lpstr>Презентация PowerPoint</vt:lpstr>
      <vt:lpstr>Раздел 4.  Поддержка и просвещение родителей (законных представителей), воспитывающих ребенка с ограниченными возможностями здоровья, в том числе детей-инвалидов </vt:lpstr>
      <vt:lpstr>Раздел 5.  Права родителей (законных представителей) и государственная поддержка семей с детьми дошкольного возраста</vt:lpstr>
      <vt:lpstr> Раздел 6.  Часто встречающиеся вопросы родителей  (законных представителей) детей дошкольного возраста и типичные проблемные ситуации  «Вы спрашивали – мы отвечаем») </vt:lpstr>
      <vt:lpstr>Раздел 7.  Пространство родительских инициатив</vt:lpstr>
      <vt:lpstr>Задачи и формы реализации просветительских практик   (педагог–родитель)   </vt:lpstr>
      <vt:lpstr>Задачи и формы реализации просветительских практик   (родитель–ребёнок) 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Pasha</dc:creator>
  <cp:lastModifiedBy>Pasha</cp:lastModifiedBy>
  <cp:revision>19</cp:revision>
  <dcterms:created xsi:type="dcterms:W3CDTF">2026-04-09T07:45:01Z</dcterms:created>
  <dcterms:modified xsi:type="dcterms:W3CDTF">2026-04-10T09:29:21Z</dcterms:modified>
</cp:coreProperties>
</file>